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366" r:id="rId5"/>
    <p:sldId id="361" r:id="rId6"/>
    <p:sldId id="377" r:id="rId7"/>
    <p:sldId id="365" r:id="rId8"/>
    <p:sldId id="354" r:id="rId9"/>
    <p:sldId id="329" r:id="rId10"/>
    <p:sldId id="364" r:id="rId11"/>
    <p:sldId id="390" r:id="rId12"/>
    <p:sldId id="355" r:id="rId13"/>
    <p:sldId id="368" r:id="rId14"/>
    <p:sldId id="369" r:id="rId15"/>
    <p:sldId id="389" r:id="rId16"/>
    <p:sldId id="387" r:id="rId17"/>
    <p:sldId id="388" r:id="rId18"/>
    <p:sldId id="397" r:id="rId19"/>
    <p:sldId id="399" r:id="rId20"/>
    <p:sldId id="398" r:id="rId21"/>
    <p:sldId id="400" r:id="rId22"/>
    <p:sldId id="403" r:id="rId23"/>
    <p:sldId id="404" r:id="rId24"/>
    <p:sldId id="407" r:id="rId25"/>
    <p:sldId id="408" r:id="rId26"/>
    <p:sldId id="409" r:id="rId27"/>
    <p:sldId id="410" r:id="rId28"/>
    <p:sldId id="411" r:id="rId29"/>
    <p:sldId id="412" r:id="rId30"/>
    <p:sldId id="413" r:id="rId31"/>
    <p:sldId id="401" r:id="rId32"/>
    <p:sldId id="402" r:id="rId33"/>
    <p:sldId id="416" r:id="rId34"/>
    <p:sldId id="418" r:id="rId35"/>
    <p:sldId id="417" r:id="rId36"/>
    <p:sldId id="419" r:id="rId37"/>
    <p:sldId id="420" r:id="rId38"/>
    <p:sldId id="426" r:id="rId39"/>
    <p:sldId id="422" r:id="rId40"/>
    <p:sldId id="423" r:id="rId41"/>
    <p:sldId id="424" r:id="rId42"/>
    <p:sldId id="430" r:id="rId43"/>
    <p:sldId id="432" r:id="rId44"/>
    <p:sldId id="437" r:id="rId45"/>
    <p:sldId id="439" r:id="rId46"/>
    <p:sldId id="433" r:id="rId47"/>
    <p:sldId id="440" r:id="rId48"/>
    <p:sldId id="436" r:id="rId49"/>
    <p:sldId id="438" r:id="rId50"/>
    <p:sldId id="435" r:id="rId51"/>
    <p:sldId id="445" r:id="rId52"/>
    <p:sldId id="447" r:id="rId53"/>
    <p:sldId id="446" r:id="rId54"/>
    <p:sldId id="448" r:id="rId55"/>
    <p:sldId id="449" r:id="rId56"/>
    <p:sldId id="451" r:id="rId57"/>
    <p:sldId id="450" r:id="rId58"/>
    <p:sldId id="453" r:id="rId59"/>
    <p:sldId id="454" r:id="rId60"/>
    <p:sldId id="455" r:id="rId61"/>
    <p:sldId id="456" r:id="rId62"/>
  </p:sldIdLst>
  <p:sldSz cx="12192000" cy="6858000"/>
  <p:notesSz cx="6858000" cy="9144000"/>
  <p:custDataLst>
    <p:tags r:id="rId6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3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7" Type="http://schemas.openxmlformats.org/officeDocument/2006/relationships/tags" Target="tags/tag447.xml"/><Relationship Id="rId66" Type="http://schemas.openxmlformats.org/officeDocument/2006/relationships/commentAuthors" Target="commentAuthors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09T16:15:50.558" idx="1">
    <p:pos x="5291" y="3437"/>
    <p:text/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783 689,'-2'3,"1"0,-2 3,0 0,3-1,0 2,0-3,0 1,0-2,2 1,2-4,0 0,-1 0,1 0,-1-1,1 1,2-1,-2-1,-1-1,1-1,0-4,-2 3,-2 1,0 0,0 1,0-1,0 1,0 0,0 0,-3 0,0 3,-1-1,0 0,0 0,1 1,0-1,0 4,0 1,0-3,0 1,3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828 902,'0'4,"0"0,0 1,0 0,0-1,0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795 895,'-1'4,"1"1,0 0,0 4,0-4,1 0,0 1,2-1,1-1,-1-2,1 0,0 0,3-1,-1 2,-3-3,4 0,-4 1,0-1,8-24,-11 21,0-3,-2-1,-3 2,0-2,2 2,0 2,1-1,-3 1,1 2,0 0,1 0,0-1,-1 3,1 1,0 1,1 1,1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818 968,'0'4,"-1"1,1 0,0 0,0 2,1-3,0-1,2 0,0-2,1-1,-1 0,0 1,-3 5,-4-3,1-3,-2 0,5-3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824 983,'3'0,"0"0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808 973,'-4'17,"5"-9,-1-3,0 0,1-2,1 0,1-1,4-2,-1 2,-2 0,0-2,0 0,0 0,0 0,1-4,-1 0,-2 0,0 1,-1-1,0-3,-1 3,0-1,-1 0,-1 1,-2-1,0 1,2 0,0 1,-1-1,-2 0,2 4,-2-1,1 1,-1 1,1 8,3-6,1 0,-3-2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865 902,'0'4,"0"-1,1 0,4 1,-2-1,1-1,0 0,0 1,0 0,0-1,-1-2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858 973,'4'-1,"0"-1,5-2,-5 1,2-1,-3 2,-1-1,3 0,-1 1,1-2,0 1,-2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958 899,'-4'3,"2"1,0 0,-3 4,0-2,2-2,1 3,1-3,0 0,1-1,0 0,0 0,0 0,3-3,3 0,-3 0,0-1,-1-4,-1 1,-1 0,0-2,0 1,0 2,-13 1,10 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927 911,'-2'4,"1"0,1-1,0 4,0-2,0 2,1-4,-1 1,1 0,0-1,1 2,0-1,1-2,2-1,2 0,0-1,-2 0,1-1,-2-2,-2-1,0 0,0 0,-1 0,1-4,1 0,-3-1,0 4,0-2,0 2,-2 1,0 0,0-2,2 3,0 0,-1 0,-3 2,-2 0,2 0,1 1,0 0,-2 0,0 2,0 1,2 1,1 1,1 0,1-2,0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762 668,'4'2,"-2"1,-1 1,0 0,2 3,-1 0,2 2,0 2,3-1,-5-4,0-2,-1-1,2-4,-1-2,1 0,-1 0,2 0,5-5,-1 0,3-2,-1-1,-4 4,-1-1,-3 4,-1 0,1-1,0 2,1 0,2 1,-1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798 699,'0'12,"0"-9,1 3,-1-3,1 0,-1 0,1 0,-1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777 833,'16'-4,"-9"2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 1021,'3'0,"1"0,0 0,0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796 974,'2'6,"0"-3,0 1,0 0,1 0,-2 1,3 1,-2 0,2 1,-2 1,0-4,-1-1,0 2,6-7,-4-2,1-8,-1 1,-1 1,2 3,0-1,-1 3,0 0,0 0,-1 2,-1 0,1 0,0 0,3-4,-3 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795 728,'32'6,"-28"-6,0 0,-14 0,7 0,0 0,0 0,0 0,0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828 944,'4'0,"-1"-1,0 1,0-2,0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828 1028,'3'-4,"0"2,0 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797 838,'4'0,"1"-1,-2 1,0-1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775 831,'20'0,"-17"0,3-1,-3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819 955,'4'-2,"-1"0,0 1,2 0,-1 0,-1 0,0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796 729,'3'-1,"1"1,0 1,0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790 777,'3'0,"0"1,-1 3,-1 0,-1-1,1 1,-1-1,0 10,0-10,-3 0,0-3,-1 0,23 6,-15-5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788 824,'20'0,"-15"0,-2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767 854,'3'-1,"4"0,6 1,10 0,18 0,16 0,-19 2,-7-2,-10 0,-5 0,-4 0,-2-1,-1-1,-6 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801 990,'0'3,"5"12,-5-12,3 0,1 1,-1-1,1-1,-1 1,0 0,0 0,1 0,-1 0,0-1,3-12,-5 5,2-2,-1 0,1-2,-1-1,2 1,0 1,-3 3,0 2,-1-1,1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824 1032,'20'0,"-17"0,0 0,0 0,0 0,-19 2,13-2,7 0,-1 0,-13 0,6 0,11 0,-3 0,-7 0,-1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798 733,'3'0,"0"1,0-1,1 2,-9-2,1-1,0 1,0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827 939,'3'0,"0"0,0-1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808 1031,'3'1,"0"-1,2 1,0-1,2 0,-3 0,0-2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797 835,'9'-1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803 1045,'3'0,"3"-1,4 1,6-1,9 1,16 0,4 2,13-2,-24-2,-9 0,-13 1,-9 0,3 1,-3 0,0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816 1033,'4'-1,"0"1,3 1,-2 1,2 0,2 0,6 3,-3-1,2-3,-1-1,-3 0,-1 0,-1-1,-1 0,-3 0,-1 0,0-1,3 2,-1-1,2 0,1 1,4-3,2 1,-4 0,-1 0,-6 1,1-2,-1 2,0-2,2 1,4 0,-2-1,-1 1,-2 2,1-1,-1 1,-1 0,0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776 762,'-3'0,"-2"1,2 1,-1 0,2 1,-1 4,-1 2,3-2,0 6,1-6,0-2,0 0,1-1,1 0,-1-1,3-1,2 1,-1-1,1 0,1-2,-4 0,1 0,-1 0,1-2,-1 1,1-1,-1-1,-1-3,-1 2,1 0,-1 0,0 0,0-1,0 1,0-2,-1 3,0-1,0 1,0 0,-1 0,-2 0,-1-2,1 2,1 0,-1 1,0 1,0-2,-1 1,-11-3,12 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1051 854,'3'0,"0"0,1 0,1 1,3 1,-1-2,0 0,-2 0,-2-1,0 1,3-1,-3 0,0 1,0 0,0 0,0 0,0 0,1 0,-1 0,0 0,0 0,0-1,3 0,-2 1,-1-1,0 0,0 1,0-1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792 734,'4'0,"-1"0,1 0,-1 0,1 0,0-1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789 831,'2'5,"-1"-1,1-1,0 0,0 1,-1-1,0 1,7-3,-4-3,0 0,1-1,-3 0,-1 0,-1 0,0-2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976 798,'1'4,"4"-1,0 2,-1-3,0 0,-1 1,2-1,-1 4,1 2,2-1,-2 1,-1-4,2 1,-4-2,1-2,0 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984 914,'4'-10,"-1"4,-1 1,2 1,1-1,1 1,-3-1,0 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767 687,'2'3,"-2"0,1 2,1-2,-1 0,-1 2,1-2,2 2,-1-2,21 23,-19-23,5 1,0 0,0-3,-6 0,0-1,1-2,-1-1,-1-1,3-3,-3-2,1 2,-2 0,1 3,-1 1,0 0,1-1,2-1,-1 1,-1 0,-1 0,1 1,-1-1,0 1,-1-1,0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822 741,'5'-2,"-1"1,3 0,-3 1,-1-1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836 1016,'7'3,"0"-3,-2 1,4-1,-4 1,-1-1,-1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807 979,'0'13,"0"-8,0 0,0-1,1-1,0 1,1 1,2-1,-1 4,-1-5,0 0,1-1,0-5,0 2,1-3,0 0,-1 1,0 0,0 2,0-5,-1 2,-2 1,2-1,2 0,-3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788 698,'1'11,"2"-3,0 1,-2-6,1 0,4 2,-3-4,0 0,0-1,0-5,1-2,1-2,2 0,-2 0,0 3,-2 0,-1 3,-2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822 709,'5'0,"2"4,4 1,-2-1,0 1,-5-1,-1-1,0-1,-4 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782 835,'13'-5,"-10"5,3 0,-1 0,1 0,-3 0,0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816 1035,'5'1,"1"-1,6 2,-5-2,0 0,-2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822 857,'3'0,"1"0,0 0,1-1,0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624 652,'3'0,"1"0,2 0,-3 0,1 0,4 0,-3 0,2 2,-3-2,-1 0,0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694 594,'3'-1,"0"0,1 1,2 0,-1 0,0 0,-2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771 596,'3'0,"2"0,-2 0,1-1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820 592,'4'-1,"0"0,1-1,-1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766 594,'3'-1,"3"0,0 1,-3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820 802,'5'-2,"-2"-1,0 0,-1-1,1 1,-1-1,0 1,1 1,0 0,0 1,2-1,2-2,1-1,-2 0,0 0,-2 2,-1-1,-1 1,1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915 718,'14'6,"-13"-3,-1 0,0 1,0-1,-3-2,-2 0,-1 0,1-1,2 1,10 0,-4 0,4 0,-2 0,-2 0,-1 3,-2 0,0 0,-1-1,-2 2,1-1,-2-2,0-1,1-1,0 0,-1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902 707,'-2'4,"2"-1,-1 1,0 1,1-1,-1 1,1 0,0-1,0 0,0 1,0 0,0-2,2 1,0-1,0 0,1 0,3 0,-2-2,5 2,-2 0,-1-1,-1 0,-1-2,2 0,-2-1,0 0,-1-1,-1-4,-1 3,-1-2,1 0,0 2,1-1,-1 0,0 0,-1-2,-2 3,0-1,0 1,-1 0,-1 1,-2-2,2 2,1 1,0-1,0 2,-1-4,2 0,1 1,-5 0,3 3,0-1,0 1,-1 0,0 3,4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800 906,'3'0,"1"0,-1 0,0 0,-3 4,0 0,0-1,0 1,0-1,-3-1,-2-2,2 0,14 1,-8-1,2 0,-1-1,-1 1,1-1,-1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image" Target="../media/image11.png"/><Relationship Id="rId3" Type="http://schemas.openxmlformats.org/officeDocument/2006/relationships/tags" Target="../tags/tag32.xml"/><Relationship Id="rId2" Type="http://schemas.openxmlformats.org/officeDocument/2006/relationships/image" Target="../media/image7.png"/><Relationship Id="rId15" Type="http://schemas.openxmlformats.org/officeDocument/2006/relationships/notesSlide" Target="../notesSlides/notesSlide10.xml"/><Relationship Id="rId14" Type="http://schemas.openxmlformats.org/officeDocument/2006/relationships/slideLayout" Target="../slideLayouts/slideLayout13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tags" Target="../tags/tag3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1" Type="http://schemas.openxmlformats.org/officeDocument/2006/relationships/tags" Target="../tags/tag4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7.png"/><Relationship Id="rId1" Type="http://schemas.openxmlformats.org/officeDocument/2006/relationships/tags" Target="../tags/tag43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2" Type="http://schemas.openxmlformats.org/officeDocument/2006/relationships/notesSlide" Target="../notesSlides/notesSlide22.x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63.xml"/><Relationship Id="rId2" Type="http://schemas.openxmlformats.org/officeDocument/2006/relationships/tags" Target="../tags/tag45.xml"/><Relationship Id="rId19" Type="http://schemas.openxmlformats.org/officeDocument/2006/relationships/tags" Target="../tags/tag62.xml"/><Relationship Id="rId18" Type="http://schemas.openxmlformats.org/officeDocument/2006/relationships/tags" Target="../tags/tag61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tags" Target="../tags/tag44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7" Type="http://schemas.openxmlformats.org/officeDocument/2006/relationships/notesSlide" Target="../notesSlides/notesSlide23.xml"/><Relationship Id="rId36" Type="http://schemas.openxmlformats.org/officeDocument/2006/relationships/slideLayout" Target="../slideLayouts/slideLayout13.xml"/><Relationship Id="rId35" Type="http://schemas.openxmlformats.org/officeDocument/2006/relationships/tags" Target="../tags/tag98.xml"/><Relationship Id="rId34" Type="http://schemas.openxmlformats.org/officeDocument/2006/relationships/tags" Target="../tags/tag97.xml"/><Relationship Id="rId33" Type="http://schemas.openxmlformats.org/officeDocument/2006/relationships/tags" Target="../tags/tag96.xml"/><Relationship Id="rId32" Type="http://schemas.openxmlformats.org/officeDocument/2006/relationships/tags" Target="../tags/tag95.xml"/><Relationship Id="rId31" Type="http://schemas.openxmlformats.org/officeDocument/2006/relationships/tags" Target="../tags/tag94.xml"/><Relationship Id="rId30" Type="http://schemas.openxmlformats.org/officeDocument/2006/relationships/tags" Target="../tags/tag93.xml"/><Relationship Id="rId3" Type="http://schemas.openxmlformats.org/officeDocument/2006/relationships/tags" Target="../tags/tag66.xml"/><Relationship Id="rId29" Type="http://schemas.openxmlformats.org/officeDocument/2006/relationships/tags" Target="../tags/tag92.xml"/><Relationship Id="rId28" Type="http://schemas.openxmlformats.org/officeDocument/2006/relationships/tags" Target="../tags/tag91.xml"/><Relationship Id="rId27" Type="http://schemas.openxmlformats.org/officeDocument/2006/relationships/tags" Target="../tags/tag90.xml"/><Relationship Id="rId26" Type="http://schemas.openxmlformats.org/officeDocument/2006/relationships/tags" Target="../tags/tag89.xml"/><Relationship Id="rId25" Type="http://schemas.openxmlformats.org/officeDocument/2006/relationships/tags" Target="../tags/tag88.xml"/><Relationship Id="rId24" Type="http://schemas.openxmlformats.org/officeDocument/2006/relationships/tags" Target="../tags/tag87.xml"/><Relationship Id="rId23" Type="http://schemas.openxmlformats.org/officeDocument/2006/relationships/tags" Target="../tags/tag86.xml"/><Relationship Id="rId22" Type="http://schemas.openxmlformats.org/officeDocument/2006/relationships/tags" Target="../tags/tag85.xml"/><Relationship Id="rId21" Type="http://schemas.openxmlformats.org/officeDocument/2006/relationships/tags" Target="../tags/tag84.xml"/><Relationship Id="rId20" Type="http://schemas.openxmlformats.org/officeDocument/2006/relationships/tags" Target="../tags/tag83.xml"/><Relationship Id="rId2" Type="http://schemas.openxmlformats.org/officeDocument/2006/relationships/tags" Target="../tags/tag65.xml"/><Relationship Id="rId19" Type="http://schemas.openxmlformats.org/officeDocument/2006/relationships/tags" Target="../tags/tag82.xml"/><Relationship Id="rId18" Type="http://schemas.openxmlformats.org/officeDocument/2006/relationships/tags" Target="../tags/tag81.xml"/><Relationship Id="rId17" Type="http://schemas.openxmlformats.org/officeDocument/2006/relationships/tags" Target="../tags/tag80.xml"/><Relationship Id="rId16" Type="http://schemas.openxmlformats.org/officeDocument/2006/relationships/tags" Target="../tags/tag79.xml"/><Relationship Id="rId15" Type="http://schemas.openxmlformats.org/officeDocument/2006/relationships/tags" Target="../tags/tag78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tags" Target="../tags/tag64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0" Type="http://schemas.openxmlformats.org/officeDocument/2006/relationships/notesSlide" Target="../notesSlides/notesSlide24.xml"/><Relationship Id="rId3" Type="http://schemas.openxmlformats.org/officeDocument/2006/relationships/tags" Target="../tags/tag101.xml"/><Relationship Id="rId29" Type="http://schemas.openxmlformats.org/officeDocument/2006/relationships/slideLayout" Target="../slideLayouts/slideLayout13.xml"/><Relationship Id="rId28" Type="http://schemas.openxmlformats.org/officeDocument/2006/relationships/tags" Target="../tags/tag125.xml"/><Relationship Id="rId27" Type="http://schemas.openxmlformats.org/officeDocument/2006/relationships/tags" Target="../tags/tag124.xml"/><Relationship Id="rId26" Type="http://schemas.openxmlformats.org/officeDocument/2006/relationships/tags" Target="../tags/tag123.xml"/><Relationship Id="rId25" Type="http://schemas.openxmlformats.org/officeDocument/2006/relationships/tags" Target="../tags/tag122.xml"/><Relationship Id="rId24" Type="http://schemas.openxmlformats.org/officeDocument/2006/relationships/tags" Target="../tags/tag121.xml"/><Relationship Id="rId23" Type="http://schemas.openxmlformats.org/officeDocument/2006/relationships/tags" Target="../tags/tag120.xml"/><Relationship Id="rId22" Type="http://schemas.openxmlformats.org/officeDocument/2006/relationships/tags" Target="../tags/tag119.xml"/><Relationship Id="rId21" Type="http://schemas.openxmlformats.org/officeDocument/2006/relationships/image" Target="../media/image18.png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image" Target="../media/image20.png"/><Relationship Id="rId7" Type="http://schemas.openxmlformats.org/officeDocument/2006/relationships/tags" Target="../tags/tag131.xml"/><Relationship Id="rId6" Type="http://schemas.openxmlformats.org/officeDocument/2006/relationships/image" Target="../media/image19.png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8" Type="http://schemas.openxmlformats.org/officeDocument/2006/relationships/notesSlide" Target="../notesSlides/notesSlide25.xml"/><Relationship Id="rId27" Type="http://schemas.openxmlformats.org/officeDocument/2006/relationships/slideLayout" Target="../slideLayouts/slideLayout13.xml"/><Relationship Id="rId26" Type="http://schemas.openxmlformats.org/officeDocument/2006/relationships/tags" Target="../tags/tag149.xml"/><Relationship Id="rId25" Type="http://schemas.openxmlformats.org/officeDocument/2006/relationships/tags" Target="../tags/tag148.xml"/><Relationship Id="rId24" Type="http://schemas.openxmlformats.org/officeDocument/2006/relationships/tags" Target="../tags/tag147.xml"/><Relationship Id="rId23" Type="http://schemas.openxmlformats.org/officeDocument/2006/relationships/tags" Target="../tags/tag146.xml"/><Relationship Id="rId22" Type="http://schemas.openxmlformats.org/officeDocument/2006/relationships/tags" Target="../tags/tag145.xml"/><Relationship Id="rId21" Type="http://schemas.openxmlformats.org/officeDocument/2006/relationships/tags" Target="../tags/tag144.xml"/><Relationship Id="rId20" Type="http://schemas.openxmlformats.org/officeDocument/2006/relationships/tags" Target="../tags/tag143.xml"/><Relationship Id="rId2" Type="http://schemas.openxmlformats.org/officeDocument/2006/relationships/tags" Target="../tags/tag127.xml"/><Relationship Id="rId19" Type="http://schemas.openxmlformats.org/officeDocument/2006/relationships/tags" Target="../tags/tag142.xml"/><Relationship Id="rId18" Type="http://schemas.openxmlformats.org/officeDocument/2006/relationships/tags" Target="../tags/tag141.xml"/><Relationship Id="rId17" Type="http://schemas.openxmlformats.org/officeDocument/2006/relationships/tags" Target="../tags/tag140.xml"/><Relationship Id="rId16" Type="http://schemas.openxmlformats.org/officeDocument/2006/relationships/tags" Target="../tags/tag139.xml"/><Relationship Id="rId15" Type="http://schemas.openxmlformats.org/officeDocument/2006/relationships/tags" Target="../tags/tag138.xml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tags" Target="../tags/tag126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7" Type="http://schemas.openxmlformats.org/officeDocument/2006/relationships/notesSlide" Target="../notesSlides/notesSlide26.xml"/><Relationship Id="rId26" Type="http://schemas.openxmlformats.org/officeDocument/2006/relationships/slideLayout" Target="../slideLayouts/slideLayout13.xml"/><Relationship Id="rId25" Type="http://schemas.openxmlformats.org/officeDocument/2006/relationships/tags" Target="../tags/tag173.xml"/><Relationship Id="rId24" Type="http://schemas.openxmlformats.org/officeDocument/2006/relationships/image" Target="../media/image21.png"/><Relationship Id="rId23" Type="http://schemas.openxmlformats.org/officeDocument/2006/relationships/tags" Target="../tags/tag172.xml"/><Relationship Id="rId22" Type="http://schemas.openxmlformats.org/officeDocument/2006/relationships/tags" Target="../tags/tag171.xml"/><Relationship Id="rId21" Type="http://schemas.openxmlformats.org/officeDocument/2006/relationships/tags" Target="../tags/tag170.xml"/><Relationship Id="rId20" Type="http://schemas.openxmlformats.org/officeDocument/2006/relationships/tags" Target="../tags/tag169.xml"/><Relationship Id="rId2" Type="http://schemas.openxmlformats.org/officeDocument/2006/relationships/tags" Target="../tags/tag151.xml"/><Relationship Id="rId19" Type="http://schemas.openxmlformats.org/officeDocument/2006/relationships/tags" Target="../tags/tag168.xml"/><Relationship Id="rId18" Type="http://schemas.openxmlformats.org/officeDocument/2006/relationships/tags" Target="../tags/tag167.xml"/><Relationship Id="rId17" Type="http://schemas.openxmlformats.org/officeDocument/2006/relationships/tags" Target="../tags/tag166.xml"/><Relationship Id="rId16" Type="http://schemas.openxmlformats.org/officeDocument/2006/relationships/tags" Target="../tags/tag165.xml"/><Relationship Id="rId15" Type="http://schemas.openxmlformats.org/officeDocument/2006/relationships/tags" Target="../tags/tag164.xml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tags" Target="../tags/tag150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1" Type="http://schemas.openxmlformats.org/officeDocument/2006/relationships/notesSlide" Target="../notesSlides/notesSlide27.xml"/><Relationship Id="rId60" Type="http://schemas.openxmlformats.org/officeDocument/2006/relationships/slideLayout" Target="../slideLayouts/slideLayout13.xml"/><Relationship Id="rId6" Type="http://schemas.openxmlformats.org/officeDocument/2006/relationships/tags" Target="../tags/tag179.xml"/><Relationship Id="rId59" Type="http://schemas.openxmlformats.org/officeDocument/2006/relationships/tags" Target="../tags/tag232.xml"/><Relationship Id="rId58" Type="http://schemas.openxmlformats.org/officeDocument/2006/relationships/tags" Target="../tags/tag231.xml"/><Relationship Id="rId57" Type="http://schemas.openxmlformats.org/officeDocument/2006/relationships/tags" Target="../tags/tag230.xml"/><Relationship Id="rId56" Type="http://schemas.openxmlformats.org/officeDocument/2006/relationships/tags" Target="../tags/tag229.xml"/><Relationship Id="rId55" Type="http://schemas.openxmlformats.org/officeDocument/2006/relationships/tags" Target="../tags/tag228.xml"/><Relationship Id="rId54" Type="http://schemas.openxmlformats.org/officeDocument/2006/relationships/tags" Target="../tags/tag227.xml"/><Relationship Id="rId53" Type="http://schemas.openxmlformats.org/officeDocument/2006/relationships/tags" Target="../tags/tag226.xml"/><Relationship Id="rId52" Type="http://schemas.openxmlformats.org/officeDocument/2006/relationships/tags" Target="../tags/tag225.xml"/><Relationship Id="rId51" Type="http://schemas.openxmlformats.org/officeDocument/2006/relationships/tags" Target="../tags/tag224.xml"/><Relationship Id="rId50" Type="http://schemas.openxmlformats.org/officeDocument/2006/relationships/tags" Target="../tags/tag223.xml"/><Relationship Id="rId5" Type="http://schemas.openxmlformats.org/officeDocument/2006/relationships/tags" Target="../tags/tag178.xml"/><Relationship Id="rId49" Type="http://schemas.openxmlformats.org/officeDocument/2006/relationships/tags" Target="../tags/tag222.xml"/><Relationship Id="rId48" Type="http://schemas.openxmlformats.org/officeDocument/2006/relationships/tags" Target="../tags/tag221.xml"/><Relationship Id="rId47" Type="http://schemas.openxmlformats.org/officeDocument/2006/relationships/tags" Target="../tags/tag220.xml"/><Relationship Id="rId46" Type="http://schemas.openxmlformats.org/officeDocument/2006/relationships/tags" Target="../tags/tag219.xml"/><Relationship Id="rId45" Type="http://schemas.openxmlformats.org/officeDocument/2006/relationships/tags" Target="../tags/tag218.xml"/><Relationship Id="rId44" Type="http://schemas.openxmlformats.org/officeDocument/2006/relationships/tags" Target="../tags/tag217.xml"/><Relationship Id="rId43" Type="http://schemas.openxmlformats.org/officeDocument/2006/relationships/tags" Target="../tags/tag216.xml"/><Relationship Id="rId42" Type="http://schemas.openxmlformats.org/officeDocument/2006/relationships/tags" Target="../tags/tag215.xml"/><Relationship Id="rId41" Type="http://schemas.openxmlformats.org/officeDocument/2006/relationships/tags" Target="../tags/tag214.xml"/><Relationship Id="rId40" Type="http://schemas.openxmlformats.org/officeDocument/2006/relationships/tags" Target="../tags/tag213.xml"/><Relationship Id="rId4" Type="http://schemas.openxmlformats.org/officeDocument/2006/relationships/tags" Target="../tags/tag177.xml"/><Relationship Id="rId39" Type="http://schemas.openxmlformats.org/officeDocument/2006/relationships/tags" Target="../tags/tag212.xml"/><Relationship Id="rId38" Type="http://schemas.openxmlformats.org/officeDocument/2006/relationships/tags" Target="../tags/tag211.xml"/><Relationship Id="rId37" Type="http://schemas.openxmlformats.org/officeDocument/2006/relationships/tags" Target="../tags/tag210.xml"/><Relationship Id="rId36" Type="http://schemas.openxmlformats.org/officeDocument/2006/relationships/tags" Target="../tags/tag209.xml"/><Relationship Id="rId35" Type="http://schemas.openxmlformats.org/officeDocument/2006/relationships/tags" Target="../tags/tag208.xml"/><Relationship Id="rId34" Type="http://schemas.openxmlformats.org/officeDocument/2006/relationships/tags" Target="../tags/tag207.xml"/><Relationship Id="rId33" Type="http://schemas.openxmlformats.org/officeDocument/2006/relationships/tags" Target="../tags/tag206.xml"/><Relationship Id="rId32" Type="http://schemas.openxmlformats.org/officeDocument/2006/relationships/tags" Target="../tags/tag205.xml"/><Relationship Id="rId31" Type="http://schemas.openxmlformats.org/officeDocument/2006/relationships/tags" Target="../tags/tag204.xml"/><Relationship Id="rId30" Type="http://schemas.openxmlformats.org/officeDocument/2006/relationships/tags" Target="../tags/tag203.xml"/><Relationship Id="rId3" Type="http://schemas.openxmlformats.org/officeDocument/2006/relationships/tags" Target="../tags/tag176.xml"/><Relationship Id="rId29" Type="http://schemas.openxmlformats.org/officeDocument/2006/relationships/tags" Target="../tags/tag202.xml"/><Relationship Id="rId28" Type="http://schemas.openxmlformats.org/officeDocument/2006/relationships/tags" Target="../tags/tag201.xml"/><Relationship Id="rId27" Type="http://schemas.openxmlformats.org/officeDocument/2006/relationships/tags" Target="../tags/tag200.xml"/><Relationship Id="rId26" Type="http://schemas.openxmlformats.org/officeDocument/2006/relationships/tags" Target="../tags/tag199.xml"/><Relationship Id="rId25" Type="http://schemas.openxmlformats.org/officeDocument/2006/relationships/tags" Target="../tags/tag198.xml"/><Relationship Id="rId24" Type="http://schemas.openxmlformats.org/officeDocument/2006/relationships/tags" Target="../tags/tag197.xml"/><Relationship Id="rId23" Type="http://schemas.openxmlformats.org/officeDocument/2006/relationships/tags" Target="../tags/tag196.xml"/><Relationship Id="rId22" Type="http://schemas.openxmlformats.org/officeDocument/2006/relationships/tags" Target="../tags/tag195.xml"/><Relationship Id="rId21" Type="http://schemas.openxmlformats.org/officeDocument/2006/relationships/tags" Target="../tags/tag194.xml"/><Relationship Id="rId20" Type="http://schemas.openxmlformats.org/officeDocument/2006/relationships/tags" Target="../tags/tag193.xml"/><Relationship Id="rId2" Type="http://schemas.openxmlformats.org/officeDocument/2006/relationships/tags" Target="../tags/tag175.xml"/><Relationship Id="rId19" Type="http://schemas.openxmlformats.org/officeDocument/2006/relationships/tags" Target="../tags/tag192.xml"/><Relationship Id="rId18" Type="http://schemas.openxmlformats.org/officeDocument/2006/relationships/tags" Target="../tags/tag191.xml"/><Relationship Id="rId17" Type="http://schemas.openxmlformats.org/officeDocument/2006/relationships/tags" Target="../tags/tag190.xml"/><Relationship Id="rId16" Type="http://schemas.openxmlformats.org/officeDocument/2006/relationships/tags" Target="../tags/tag189.xml"/><Relationship Id="rId15" Type="http://schemas.openxmlformats.org/officeDocument/2006/relationships/tags" Target="../tags/tag188.xml"/><Relationship Id="rId14" Type="http://schemas.openxmlformats.org/officeDocument/2006/relationships/tags" Target="../tags/tag187.xml"/><Relationship Id="rId13" Type="http://schemas.openxmlformats.org/officeDocument/2006/relationships/tags" Target="../tags/tag186.xml"/><Relationship Id="rId12" Type="http://schemas.openxmlformats.org/officeDocument/2006/relationships/tags" Target="../tags/tag185.xml"/><Relationship Id="rId11" Type="http://schemas.openxmlformats.org/officeDocument/2006/relationships/tags" Target="../tags/tag184.xml"/><Relationship Id="rId10" Type="http://schemas.openxmlformats.org/officeDocument/2006/relationships/tags" Target="../tags/tag183.xml"/><Relationship Id="rId1" Type="http://schemas.openxmlformats.org/officeDocument/2006/relationships/tags" Target="../tags/tag174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3.png"/><Relationship Id="rId3" Type="http://schemas.openxmlformats.org/officeDocument/2006/relationships/tags" Target="../tags/tag234.xml"/><Relationship Id="rId2" Type="http://schemas.openxmlformats.org/officeDocument/2006/relationships/image" Target="../media/image22.png"/><Relationship Id="rId1" Type="http://schemas.openxmlformats.org/officeDocument/2006/relationships/tags" Target="../tags/tag23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5.png"/><Relationship Id="rId3" Type="http://schemas.openxmlformats.org/officeDocument/2006/relationships/tags" Target="../tags/tag236.xml"/><Relationship Id="rId2" Type="http://schemas.openxmlformats.org/officeDocument/2006/relationships/image" Target="../media/image24.png"/><Relationship Id="rId1" Type="http://schemas.openxmlformats.org/officeDocument/2006/relationships/tags" Target="../tags/tag2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244.xml"/><Relationship Id="rId8" Type="http://schemas.openxmlformats.org/officeDocument/2006/relationships/tags" Target="../tags/tag243.xml"/><Relationship Id="rId75" Type="http://schemas.openxmlformats.org/officeDocument/2006/relationships/notesSlide" Target="../notesSlides/notesSlide32.xml"/><Relationship Id="rId74" Type="http://schemas.openxmlformats.org/officeDocument/2006/relationships/slideLayout" Target="../slideLayouts/slideLayout13.xml"/><Relationship Id="rId73" Type="http://schemas.openxmlformats.org/officeDocument/2006/relationships/tags" Target="../tags/tag308.xml"/><Relationship Id="rId72" Type="http://schemas.openxmlformats.org/officeDocument/2006/relationships/tags" Target="../tags/tag307.xml"/><Relationship Id="rId71" Type="http://schemas.openxmlformats.org/officeDocument/2006/relationships/tags" Target="../tags/tag306.xml"/><Relationship Id="rId70" Type="http://schemas.openxmlformats.org/officeDocument/2006/relationships/tags" Target="../tags/tag305.xml"/><Relationship Id="rId7" Type="http://schemas.openxmlformats.org/officeDocument/2006/relationships/tags" Target="../tags/tag242.xml"/><Relationship Id="rId69" Type="http://schemas.openxmlformats.org/officeDocument/2006/relationships/tags" Target="../tags/tag304.xml"/><Relationship Id="rId68" Type="http://schemas.openxmlformats.org/officeDocument/2006/relationships/tags" Target="../tags/tag303.xml"/><Relationship Id="rId67" Type="http://schemas.openxmlformats.org/officeDocument/2006/relationships/tags" Target="../tags/tag302.xml"/><Relationship Id="rId66" Type="http://schemas.openxmlformats.org/officeDocument/2006/relationships/tags" Target="../tags/tag301.xml"/><Relationship Id="rId65" Type="http://schemas.openxmlformats.org/officeDocument/2006/relationships/tags" Target="../tags/tag300.xml"/><Relationship Id="rId64" Type="http://schemas.openxmlformats.org/officeDocument/2006/relationships/tags" Target="../tags/tag299.xml"/><Relationship Id="rId63" Type="http://schemas.openxmlformats.org/officeDocument/2006/relationships/tags" Target="../tags/tag298.xml"/><Relationship Id="rId62" Type="http://schemas.openxmlformats.org/officeDocument/2006/relationships/tags" Target="../tags/tag297.xml"/><Relationship Id="rId61" Type="http://schemas.openxmlformats.org/officeDocument/2006/relationships/tags" Target="../tags/tag296.xml"/><Relationship Id="rId60" Type="http://schemas.openxmlformats.org/officeDocument/2006/relationships/tags" Target="../tags/tag295.xml"/><Relationship Id="rId6" Type="http://schemas.openxmlformats.org/officeDocument/2006/relationships/tags" Target="../tags/tag241.xml"/><Relationship Id="rId59" Type="http://schemas.openxmlformats.org/officeDocument/2006/relationships/tags" Target="../tags/tag294.xml"/><Relationship Id="rId58" Type="http://schemas.openxmlformats.org/officeDocument/2006/relationships/tags" Target="../tags/tag293.xml"/><Relationship Id="rId57" Type="http://schemas.openxmlformats.org/officeDocument/2006/relationships/tags" Target="../tags/tag292.xml"/><Relationship Id="rId56" Type="http://schemas.openxmlformats.org/officeDocument/2006/relationships/tags" Target="../tags/tag291.xml"/><Relationship Id="rId55" Type="http://schemas.openxmlformats.org/officeDocument/2006/relationships/tags" Target="../tags/tag290.xml"/><Relationship Id="rId54" Type="http://schemas.openxmlformats.org/officeDocument/2006/relationships/tags" Target="../tags/tag289.xml"/><Relationship Id="rId53" Type="http://schemas.openxmlformats.org/officeDocument/2006/relationships/tags" Target="../tags/tag288.xml"/><Relationship Id="rId52" Type="http://schemas.openxmlformats.org/officeDocument/2006/relationships/tags" Target="../tags/tag287.xml"/><Relationship Id="rId51" Type="http://schemas.openxmlformats.org/officeDocument/2006/relationships/tags" Target="../tags/tag286.xml"/><Relationship Id="rId50" Type="http://schemas.openxmlformats.org/officeDocument/2006/relationships/tags" Target="../tags/tag285.xml"/><Relationship Id="rId5" Type="http://schemas.openxmlformats.org/officeDocument/2006/relationships/tags" Target="../tags/tag240.xml"/><Relationship Id="rId49" Type="http://schemas.openxmlformats.org/officeDocument/2006/relationships/tags" Target="../tags/tag284.xml"/><Relationship Id="rId48" Type="http://schemas.openxmlformats.org/officeDocument/2006/relationships/tags" Target="../tags/tag283.xml"/><Relationship Id="rId47" Type="http://schemas.openxmlformats.org/officeDocument/2006/relationships/tags" Target="../tags/tag282.xml"/><Relationship Id="rId46" Type="http://schemas.openxmlformats.org/officeDocument/2006/relationships/tags" Target="../tags/tag281.xml"/><Relationship Id="rId45" Type="http://schemas.openxmlformats.org/officeDocument/2006/relationships/tags" Target="../tags/tag280.xml"/><Relationship Id="rId44" Type="http://schemas.openxmlformats.org/officeDocument/2006/relationships/tags" Target="../tags/tag279.xml"/><Relationship Id="rId43" Type="http://schemas.openxmlformats.org/officeDocument/2006/relationships/tags" Target="../tags/tag278.xml"/><Relationship Id="rId42" Type="http://schemas.openxmlformats.org/officeDocument/2006/relationships/tags" Target="../tags/tag277.xml"/><Relationship Id="rId41" Type="http://schemas.openxmlformats.org/officeDocument/2006/relationships/tags" Target="../tags/tag276.xml"/><Relationship Id="rId40" Type="http://schemas.openxmlformats.org/officeDocument/2006/relationships/tags" Target="../tags/tag275.xml"/><Relationship Id="rId4" Type="http://schemas.openxmlformats.org/officeDocument/2006/relationships/tags" Target="../tags/tag239.xml"/><Relationship Id="rId39" Type="http://schemas.openxmlformats.org/officeDocument/2006/relationships/tags" Target="../tags/tag274.xml"/><Relationship Id="rId38" Type="http://schemas.openxmlformats.org/officeDocument/2006/relationships/tags" Target="../tags/tag273.xml"/><Relationship Id="rId37" Type="http://schemas.openxmlformats.org/officeDocument/2006/relationships/tags" Target="../tags/tag272.xml"/><Relationship Id="rId36" Type="http://schemas.openxmlformats.org/officeDocument/2006/relationships/tags" Target="../tags/tag271.xml"/><Relationship Id="rId35" Type="http://schemas.openxmlformats.org/officeDocument/2006/relationships/tags" Target="../tags/tag270.xml"/><Relationship Id="rId34" Type="http://schemas.openxmlformats.org/officeDocument/2006/relationships/tags" Target="../tags/tag269.xml"/><Relationship Id="rId33" Type="http://schemas.openxmlformats.org/officeDocument/2006/relationships/tags" Target="../tags/tag268.xml"/><Relationship Id="rId32" Type="http://schemas.openxmlformats.org/officeDocument/2006/relationships/tags" Target="../tags/tag267.xml"/><Relationship Id="rId31" Type="http://schemas.openxmlformats.org/officeDocument/2006/relationships/tags" Target="../tags/tag266.xml"/><Relationship Id="rId30" Type="http://schemas.openxmlformats.org/officeDocument/2006/relationships/tags" Target="../tags/tag265.xml"/><Relationship Id="rId3" Type="http://schemas.openxmlformats.org/officeDocument/2006/relationships/image" Target="../media/image20.png"/><Relationship Id="rId29" Type="http://schemas.openxmlformats.org/officeDocument/2006/relationships/tags" Target="../tags/tag264.xml"/><Relationship Id="rId28" Type="http://schemas.openxmlformats.org/officeDocument/2006/relationships/tags" Target="../tags/tag263.xml"/><Relationship Id="rId27" Type="http://schemas.openxmlformats.org/officeDocument/2006/relationships/tags" Target="../tags/tag262.xml"/><Relationship Id="rId26" Type="http://schemas.openxmlformats.org/officeDocument/2006/relationships/tags" Target="../tags/tag261.xml"/><Relationship Id="rId25" Type="http://schemas.openxmlformats.org/officeDocument/2006/relationships/tags" Target="../tags/tag260.xml"/><Relationship Id="rId24" Type="http://schemas.openxmlformats.org/officeDocument/2006/relationships/tags" Target="../tags/tag259.xml"/><Relationship Id="rId23" Type="http://schemas.openxmlformats.org/officeDocument/2006/relationships/tags" Target="../tags/tag258.xml"/><Relationship Id="rId22" Type="http://schemas.openxmlformats.org/officeDocument/2006/relationships/tags" Target="../tags/tag257.xml"/><Relationship Id="rId21" Type="http://schemas.openxmlformats.org/officeDocument/2006/relationships/tags" Target="../tags/tag256.xml"/><Relationship Id="rId20" Type="http://schemas.openxmlformats.org/officeDocument/2006/relationships/tags" Target="../tags/tag255.xml"/><Relationship Id="rId2" Type="http://schemas.openxmlformats.org/officeDocument/2006/relationships/tags" Target="../tags/tag238.xml"/><Relationship Id="rId19" Type="http://schemas.openxmlformats.org/officeDocument/2006/relationships/tags" Target="../tags/tag254.xml"/><Relationship Id="rId18" Type="http://schemas.openxmlformats.org/officeDocument/2006/relationships/tags" Target="../tags/tag253.xml"/><Relationship Id="rId17" Type="http://schemas.openxmlformats.org/officeDocument/2006/relationships/tags" Target="../tags/tag252.xml"/><Relationship Id="rId16" Type="http://schemas.openxmlformats.org/officeDocument/2006/relationships/tags" Target="../tags/tag251.xml"/><Relationship Id="rId15" Type="http://schemas.openxmlformats.org/officeDocument/2006/relationships/tags" Target="../tags/tag250.xml"/><Relationship Id="rId14" Type="http://schemas.openxmlformats.org/officeDocument/2006/relationships/tags" Target="../tags/tag249.xml"/><Relationship Id="rId13" Type="http://schemas.openxmlformats.org/officeDocument/2006/relationships/tags" Target="../tags/tag248.xml"/><Relationship Id="rId12" Type="http://schemas.openxmlformats.org/officeDocument/2006/relationships/tags" Target="../tags/tag247.xml"/><Relationship Id="rId11" Type="http://schemas.openxmlformats.org/officeDocument/2006/relationships/tags" Target="../tags/tag246.xml"/><Relationship Id="rId10" Type="http://schemas.openxmlformats.org/officeDocument/2006/relationships/tags" Target="../tags/tag245.xml"/><Relationship Id="rId1" Type="http://schemas.openxmlformats.org/officeDocument/2006/relationships/tags" Target="../tags/tag237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10.xml"/><Relationship Id="rId2" Type="http://schemas.openxmlformats.org/officeDocument/2006/relationships/image" Target="../media/image26.png"/><Relationship Id="rId1" Type="http://schemas.openxmlformats.org/officeDocument/2006/relationships/tags" Target="../tags/tag309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4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14.xml"/><Relationship Id="rId4" Type="http://schemas.openxmlformats.org/officeDocument/2006/relationships/tags" Target="../tags/tag313.xml"/><Relationship Id="rId3" Type="http://schemas.openxmlformats.org/officeDocument/2006/relationships/tags" Target="../tags/tag312.xml"/><Relationship Id="rId2" Type="http://schemas.openxmlformats.org/officeDocument/2006/relationships/image" Target="../media/image26.png"/><Relationship Id="rId1" Type="http://schemas.openxmlformats.org/officeDocument/2006/relationships/tags" Target="../tags/tag31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322.xml"/><Relationship Id="rId8" Type="http://schemas.openxmlformats.org/officeDocument/2006/relationships/tags" Target="../tags/tag321.xml"/><Relationship Id="rId7" Type="http://schemas.openxmlformats.org/officeDocument/2006/relationships/tags" Target="../tags/tag320.xml"/><Relationship Id="rId6" Type="http://schemas.openxmlformats.org/officeDocument/2006/relationships/tags" Target="../tags/tag319.xml"/><Relationship Id="rId5" Type="http://schemas.openxmlformats.org/officeDocument/2006/relationships/tags" Target="../tags/tag318.xml"/><Relationship Id="rId4" Type="http://schemas.openxmlformats.org/officeDocument/2006/relationships/tags" Target="../tags/tag317.xml"/><Relationship Id="rId39" Type="http://schemas.openxmlformats.org/officeDocument/2006/relationships/notesSlide" Target="../notesSlides/notesSlide35.xml"/><Relationship Id="rId38" Type="http://schemas.openxmlformats.org/officeDocument/2006/relationships/slideLayout" Target="../slideLayouts/slideLayout13.xml"/><Relationship Id="rId37" Type="http://schemas.openxmlformats.org/officeDocument/2006/relationships/tags" Target="../tags/tag350.xml"/><Relationship Id="rId36" Type="http://schemas.openxmlformats.org/officeDocument/2006/relationships/tags" Target="../tags/tag349.xml"/><Relationship Id="rId35" Type="http://schemas.openxmlformats.org/officeDocument/2006/relationships/tags" Target="../tags/tag348.xml"/><Relationship Id="rId34" Type="http://schemas.openxmlformats.org/officeDocument/2006/relationships/tags" Target="../tags/tag347.xml"/><Relationship Id="rId33" Type="http://schemas.openxmlformats.org/officeDocument/2006/relationships/tags" Target="../tags/tag346.xml"/><Relationship Id="rId32" Type="http://schemas.openxmlformats.org/officeDocument/2006/relationships/tags" Target="../tags/tag345.xml"/><Relationship Id="rId31" Type="http://schemas.openxmlformats.org/officeDocument/2006/relationships/tags" Target="../tags/tag344.xml"/><Relationship Id="rId30" Type="http://schemas.openxmlformats.org/officeDocument/2006/relationships/tags" Target="../tags/tag343.xml"/><Relationship Id="rId3" Type="http://schemas.openxmlformats.org/officeDocument/2006/relationships/image" Target="../media/image20.png"/><Relationship Id="rId29" Type="http://schemas.openxmlformats.org/officeDocument/2006/relationships/tags" Target="../tags/tag342.xml"/><Relationship Id="rId28" Type="http://schemas.openxmlformats.org/officeDocument/2006/relationships/tags" Target="../tags/tag341.xml"/><Relationship Id="rId27" Type="http://schemas.openxmlformats.org/officeDocument/2006/relationships/tags" Target="../tags/tag340.xml"/><Relationship Id="rId26" Type="http://schemas.openxmlformats.org/officeDocument/2006/relationships/tags" Target="../tags/tag339.xml"/><Relationship Id="rId25" Type="http://schemas.openxmlformats.org/officeDocument/2006/relationships/tags" Target="../tags/tag338.xml"/><Relationship Id="rId24" Type="http://schemas.openxmlformats.org/officeDocument/2006/relationships/tags" Target="../tags/tag337.xml"/><Relationship Id="rId23" Type="http://schemas.openxmlformats.org/officeDocument/2006/relationships/tags" Target="../tags/tag336.xml"/><Relationship Id="rId22" Type="http://schemas.openxmlformats.org/officeDocument/2006/relationships/tags" Target="../tags/tag335.xml"/><Relationship Id="rId21" Type="http://schemas.openxmlformats.org/officeDocument/2006/relationships/tags" Target="../tags/tag334.xml"/><Relationship Id="rId20" Type="http://schemas.openxmlformats.org/officeDocument/2006/relationships/tags" Target="../tags/tag333.xml"/><Relationship Id="rId2" Type="http://schemas.openxmlformats.org/officeDocument/2006/relationships/tags" Target="../tags/tag316.xml"/><Relationship Id="rId19" Type="http://schemas.openxmlformats.org/officeDocument/2006/relationships/tags" Target="../tags/tag332.xml"/><Relationship Id="rId18" Type="http://schemas.openxmlformats.org/officeDocument/2006/relationships/tags" Target="../tags/tag331.xml"/><Relationship Id="rId17" Type="http://schemas.openxmlformats.org/officeDocument/2006/relationships/tags" Target="../tags/tag330.xml"/><Relationship Id="rId16" Type="http://schemas.openxmlformats.org/officeDocument/2006/relationships/tags" Target="../tags/tag329.xml"/><Relationship Id="rId15" Type="http://schemas.openxmlformats.org/officeDocument/2006/relationships/tags" Target="../tags/tag328.xml"/><Relationship Id="rId14" Type="http://schemas.openxmlformats.org/officeDocument/2006/relationships/tags" Target="../tags/tag327.xml"/><Relationship Id="rId13" Type="http://schemas.openxmlformats.org/officeDocument/2006/relationships/tags" Target="../tags/tag326.xml"/><Relationship Id="rId12" Type="http://schemas.openxmlformats.org/officeDocument/2006/relationships/tags" Target="../tags/tag325.xml"/><Relationship Id="rId11" Type="http://schemas.openxmlformats.org/officeDocument/2006/relationships/tags" Target="../tags/tag324.xml"/><Relationship Id="rId10" Type="http://schemas.openxmlformats.org/officeDocument/2006/relationships/tags" Target="../tags/tag323.xml"/><Relationship Id="rId1" Type="http://schemas.openxmlformats.org/officeDocument/2006/relationships/tags" Target="../tags/tag315.xml"/></Relationships>
</file>

<file path=ppt/slides/_rels/slide3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9.xml"/><Relationship Id="rId98" Type="http://schemas.openxmlformats.org/officeDocument/2006/relationships/image" Target="../media/image75.png"/><Relationship Id="rId97" Type="http://schemas.openxmlformats.org/officeDocument/2006/relationships/customXml" Target="../ink/ink48.xml"/><Relationship Id="rId96" Type="http://schemas.openxmlformats.org/officeDocument/2006/relationships/image" Target="../media/image74.png"/><Relationship Id="rId95" Type="http://schemas.openxmlformats.org/officeDocument/2006/relationships/customXml" Target="../ink/ink47.xml"/><Relationship Id="rId94" Type="http://schemas.openxmlformats.org/officeDocument/2006/relationships/image" Target="../media/image73.png"/><Relationship Id="rId93" Type="http://schemas.openxmlformats.org/officeDocument/2006/relationships/customXml" Target="../ink/ink46.xml"/><Relationship Id="rId92" Type="http://schemas.openxmlformats.org/officeDocument/2006/relationships/image" Target="../media/image72.png"/><Relationship Id="rId91" Type="http://schemas.openxmlformats.org/officeDocument/2006/relationships/customXml" Target="../ink/ink45.xml"/><Relationship Id="rId90" Type="http://schemas.openxmlformats.org/officeDocument/2006/relationships/image" Target="../media/image71.png"/><Relationship Id="rId9" Type="http://schemas.openxmlformats.org/officeDocument/2006/relationships/customXml" Target="../ink/ink4.xml"/><Relationship Id="rId89" Type="http://schemas.openxmlformats.org/officeDocument/2006/relationships/customXml" Target="../ink/ink44.xml"/><Relationship Id="rId88" Type="http://schemas.openxmlformats.org/officeDocument/2006/relationships/image" Target="../media/image70.png"/><Relationship Id="rId87" Type="http://schemas.openxmlformats.org/officeDocument/2006/relationships/customXml" Target="../ink/ink43.xml"/><Relationship Id="rId86" Type="http://schemas.openxmlformats.org/officeDocument/2006/relationships/image" Target="../media/image69.png"/><Relationship Id="rId85" Type="http://schemas.openxmlformats.org/officeDocument/2006/relationships/customXml" Target="../ink/ink42.xml"/><Relationship Id="rId84" Type="http://schemas.openxmlformats.org/officeDocument/2006/relationships/image" Target="../media/image68.png"/><Relationship Id="rId83" Type="http://schemas.openxmlformats.org/officeDocument/2006/relationships/customXml" Target="../ink/ink41.xml"/><Relationship Id="rId82" Type="http://schemas.openxmlformats.org/officeDocument/2006/relationships/image" Target="../media/image67.png"/><Relationship Id="rId81" Type="http://schemas.openxmlformats.org/officeDocument/2006/relationships/customXml" Target="../ink/ink40.xml"/><Relationship Id="rId80" Type="http://schemas.openxmlformats.org/officeDocument/2006/relationships/image" Target="../media/image66.png"/><Relationship Id="rId8" Type="http://schemas.openxmlformats.org/officeDocument/2006/relationships/image" Target="../media/image30.png"/><Relationship Id="rId79" Type="http://schemas.openxmlformats.org/officeDocument/2006/relationships/customXml" Target="../ink/ink39.xml"/><Relationship Id="rId78" Type="http://schemas.openxmlformats.org/officeDocument/2006/relationships/image" Target="../media/image65.png"/><Relationship Id="rId77" Type="http://schemas.openxmlformats.org/officeDocument/2006/relationships/customXml" Target="../ink/ink38.xml"/><Relationship Id="rId76" Type="http://schemas.openxmlformats.org/officeDocument/2006/relationships/image" Target="../media/image64.png"/><Relationship Id="rId75" Type="http://schemas.openxmlformats.org/officeDocument/2006/relationships/customXml" Target="../ink/ink37.xml"/><Relationship Id="rId74" Type="http://schemas.openxmlformats.org/officeDocument/2006/relationships/image" Target="../media/image63.png"/><Relationship Id="rId73" Type="http://schemas.openxmlformats.org/officeDocument/2006/relationships/customXml" Target="../ink/ink36.xml"/><Relationship Id="rId72" Type="http://schemas.openxmlformats.org/officeDocument/2006/relationships/image" Target="../media/image62.png"/><Relationship Id="rId71" Type="http://schemas.openxmlformats.org/officeDocument/2006/relationships/customXml" Target="../ink/ink35.xml"/><Relationship Id="rId70" Type="http://schemas.openxmlformats.org/officeDocument/2006/relationships/image" Target="../media/image61.png"/><Relationship Id="rId7" Type="http://schemas.openxmlformats.org/officeDocument/2006/relationships/customXml" Target="../ink/ink3.xml"/><Relationship Id="rId69" Type="http://schemas.openxmlformats.org/officeDocument/2006/relationships/customXml" Target="../ink/ink34.xml"/><Relationship Id="rId68" Type="http://schemas.openxmlformats.org/officeDocument/2006/relationships/image" Target="../media/image60.png"/><Relationship Id="rId67" Type="http://schemas.openxmlformats.org/officeDocument/2006/relationships/customXml" Target="../ink/ink33.xml"/><Relationship Id="rId66" Type="http://schemas.openxmlformats.org/officeDocument/2006/relationships/image" Target="../media/image59.png"/><Relationship Id="rId65" Type="http://schemas.openxmlformats.org/officeDocument/2006/relationships/customXml" Target="../ink/ink32.xml"/><Relationship Id="rId64" Type="http://schemas.openxmlformats.org/officeDocument/2006/relationships/image" Target="../media/image58.png"/><Relationship Id="rId63" Type="http://schemas.openxmlformats.org/officeDocument/2006/relationships/customXml" Target="../ink/ink31.xml"/><Relationship Id="rId62" Type="http://schemas.openxmlformats.org/officeDocument/2006/relationships/image" Target="../media/image57.png"/><Relationship Id="rId61" Type="http://schemas.openxmlformats.org/officeDocument/2006/relationships/customXml" Target="../ink/ink30.xml"/><Relationship Id="rId60" Type="http://schemas.openxmlformats.org/officeDocument/2006/relationships/image" Target="../media/image56.png"/><Relationship Id="rId6" Type="http://schemas.openxmlformats.org/officeDocument/2006/relationships/image" Target="../media/image29.png"/><Relationship Id="rId59" Type="http://schemas.openxmlformats.org/officeDocument/2006/relationships/customXml" Target="../ink/ink29.xml"/><Relationship Id="rId58" Type="http://schemas.openxmlformats.org/officeDocument/2006/relationships/image" Target="../media/image55.png"/><Relationship Id="rId57" Type="http://schemas.openxmlformats.org/officeDocument/2006/relationships/customXml" Target="../ink/ink28.xml"/><Relationship Id="rId56" Type="http://schemas.openxmlformats.org/officeDocument/2006/relationships/image" Target="../media/image54.png"/><Relationship Id="rId55" Type="http://schemas.openxmlformats.org/officeDocument/2006/relationships/customXml" Target="../ink/ink27.xml"/><Relationship Id="rId54" Type="http://schemas.openxmlformats.org/officeDocument/2006/relationships/image" Target="../media/image53.png"/><Relationship Id="rId53" Type="http://schemas.openxmlformats.org/officeDocument/2006/relationships/customXml" Target="../ink/ink26.xml"/><Relationship Id="rId52" Type="http://schemas.openxmlformats.org/officeDocument/2006/relationships/image" Target="../media/image52.png"/><Relationship Id="rId51" Type="http://schemas.openxmlformats.org/officeDocument/2006/relationships/customXml" Target="../ink/ink25.xml"/><Relationship Id="rId50" Type="http://schemas.openxmlformats.org/officeDocument/2006/relationships/image" Target="../media/image51.png"/><Relationship Id="rId5" Type="http://schemas.openxmlformats.org/officeDocument/2006/relationships/customXml" Target="../ink/ink2.xml"/><Relationship Id="rId49" Type="http://schemas.openxmlformats.org/officeDocument/2006/relationships/customXml" Target="../ink/ink24.xml"/><Relationship Id="rId48" Type="http://schemas.openxmlformats.org/officeDocument/2006/relationships/image" Target="../media/image50.png"/><Relationship Id="rId47" Type="http://schemas.openxmlformats.org/officeDocument/2006/relationships/customXml" Target="../ink/ink23.xml"/><Relationship Id="rId46" Type="http://schemas.openxmlformats.org/officeDocument/2006/relationships/image" Target="../media/image49.png"/><Relationship Id="rId45" Type="http://schemas.openxmlformats.org/officeDocument/2006/relationships/customXml" Target="../ink/ink22.xml"/><Relationship Id="rId44" Type="http://schemas.openxmlformats.org/officeDocument/2006/relationships/image" Target="../media/image48.png"/><Relationship Id="rId43" Type="http://schemas.openxmlformats.org/officeDocument/2006/relationships/customXml" Target="../ink/ink21.xml"/><Relationship Id="rId42" Type="http://schemas.openxmlformats.org/officeDocument/2006/relationships/image" Target="../media/image47.png"/><Relationship Id="rId41" Type="http://schemas.openxmlformats.org/officeDocument/2006/relationships/customXml" Target="../ink/ink20.xml"/><Relationship Id="rId40" Type="http://schemas.openxmlformats.org/officeDocument/2006/relationships/image" Target="../media/image46.png"/><Relationship Id="rId4" Type="http://schemas.openxmlformats.org/officeDocument/2006/relationships/image" Target="../media/image28.png"/><Relationship Id="rId39" Type="http://schemas.openxmlformats.org/officeDocument/2006/relationships/customXml" Target="../ink/ink19.xml"/><Relationship Id="rId38" Type="http://schemas.openxmlformats.org/officeDocument/2006/relationships/image" Target="../media/image45.png"/><Relationship Id="rId37" Type="http://schemas.openxmlformats.org/officeDocument/2006/relationships/customXml" Target="../ink/ink18.xml"/><Relationship Id="rId36" Type="http://schemas.openxmlformats.org/officeDocument/2006/relationships/image" Target="../media/image44.png"/><Relationship Id="rId35" Type="http://schemas.openxmlformats.org/officeDocument/2006/relationships/customXml" Target="../ink/ink17.xml"/><Relationship Id="rId34" Type="http://schemas.openxmlformats.org/officeDocument/2006/relationships/image" Target="../media/image43.png"/><Relationship Id="rId33" Type="http://schemas.openxmlformats.org/officeDocument/2006/relationships/customXml" Target="../ink/ink16.xml"/><Relationship Id="rId32" Type="http://schemas.openxmlformats.org/officeDocument/2006/relationships/image" Target="../media/image42.png"/><Relationship Id="rId31" Type="http://schemas.openxmlformats.org/officeDocument/2006/relationships/customXml" Target="../ink/ink15.xml"/><Relationship Id="rId30" Type="http://schemas.openxmlformats.org/officeDocument/2006/relationships/image" Target="../media/image41.png"/><Relationship Id="rId3" Type="http://schemas.openxmlformats.org/officeDocument/2006/relationships/customXml" Target="../ink/ink1.xml"/><Relationship Id="rId29" Type="http://schemas.openxmlformats.org/officeDocument/2006/relationships/customXml" Target="../ink/ink14.xml"/><Relationship Id="rId28" Type="http://schemas.openxmlformats.org/officeDocument/2006/relationships/image" Target="../media/image40.png"/><Relationship Id="rId27" Type="http://schemas.openxmlformats.org/officeDocument/2006/relationships/customXml" Target="../ink/ink13.xml"/><Relationship Id="rId26" Type="http://schemas.openxmlformats.org/officeDocument/2006/relationships/image" Target="../media/image39.png"/><Relationship Id="rId25" Type="http://schemas.openxmlformats.org/officeDocument/2006/relationships/customXml" Target="../ink/ink12.xml"/><Relationship Id="rId24" Type="http://schemas.openxmlformats.org/officeDocument/2006/relationships/image" Target="../media/image38.png"/><Relationship Id="rId23" Type="http://schemas.openxmlformats.org/officeDocument/2006/relationships/customXml" Target="../ink/ink11.xml"/><Relationship Id="rId22" Type="http://schemas.openxmlformats.org/officeDocument/2006/relationships/image" Target="../media/image37.png"/><Relationship Id="rId21" Type="http://schemas.openxmlformats.org/officeDocument/2006/relationships/customXml" Target="../ink/ink10.xml"/><Relationship Id="rId20" Type="http://schemas.openxmlformats.org/officeDocument/2006/relationships/image" Target="../media/image36.png"/><Relationship Id="rId2" Type="http://schemas.openxmlformats.org/officeDocument/2006/relationships/image" Target="../media/image27.png"/><Relationship Id="rId19" Type="http://schemas.openxmlformats.org/officeDocument/2006/relationships/customXml" Target="../ink/ink9.xml"/><Relationship Id="rId18" Type="http://schemas.openxmlformats.org/officeDocument/2006/relationships/image" Target="../media/image35.png"/><Relationship Id="rId17" Type="http://schemas.openxmlformats.org/officeDocument/2006/relationships/customXml" Target="../ink/ink8.xml"/><Relationship Id="rId16" Type="http://schemas.openxmlformats.org/officeDocument/2006/relationships/image" Target="../media/image34.png"/><Relationship Id="rId15" Type="http://schemas.openxmlformats.org/officeDocument/2006/relationships/customXml" Target="../ink/ink7.xml"/><Relationship Id="rId14" Type="http://schemas.openxmlformats.org/officeDocument/2006/relationships/image" Target="../media/image33.png"/><Relationship Id="rId13" Type="http://schemas.openxmlformats.org/officeDocument/2006/relationships/customXml" Target="../ink/ink6.xml"/><Relationship Id="rId12" Type="http://schemas.openxmlformats.org/officeDocument/2006/relationships/image" Target="../media/image32.png"/><Relationship Id="rId11" Type="http://schemas.openxmlformats.org/officeDocument/2006/relationships/customXml" Target="../ink/ink5.xml"/><Relationship Id="rId108" Type="http://schemas.openxmlformats.org/officeDocument/2006/relationships/notesSlide" Target="../notesSlides/notesSlide36.xml"/><Relationship Id="rId107" Type="http://schemas.openxmlformats.org/officeDocument/2006/relationships/slideLayout" Target="../slideLayouts/slideLayout13.xml"/><Relationship Id="rId106" Type="http://schemas.openxmlformats.org/officeDocument/2006/relationships/image" Target="../media/image79.png"/><Relationship Id="rId105" Type="http://schemas.openxmlformats.org/officeDocument/2006/relationships/customXml" Target="../ink/ink52.xml"/><Relationship Id="rId104" Type="http://schemas.openxmlformats.org/officeDocument/2006/relationships/image" Target="../media/image78.png"/><Relationship Id="rId103" Type="http://schemas.openxmlformats.org/officeDocument/2006/relationships/customXml" Target="../ink/ink51.xml"/><Relationship Id="rId102" Type="http://schemas.openxmlformats.org/officeDocument/2006/relationships/image" Target="../media/image77.png"/><Relationship Id="rId101" Type="http://schemas.openxmlformats.org/officeDocument/2006/relationships/customXml" Target="../ink/ink50.xml"/><Relationship Id="rId100" Type="http://schemas.openxmlformats.org/officeDocument/2006/relationships/image" Target="../media/image76.png"/><Relationship Id="rId10" Type="http://schemas.openxmlformats.org/officeDocument/2006/relationships/image" Target="../media/image31.png"/><Relationship Id="rId1" Type="http://schemas.openxmlformats.org/officeDocument/2006/relationships/tags" Target="../tags/tag351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customXml" Target="../ink/ink55.xml"/><Relationship Id="rId8" Type="http://schemas.openxmlformats.org/officeDocument/2006/relationships/image" Target="../media/image81.png"/><Relationship Id="rId7" Type="http://schemas.openxmlformats.org/officeDocument/2006/relationships/customXml" Target="../ink/ink54.xml"/><Relationship Id="rId6" Type="http://schemas.openxmlformats.org/officeDocument/2006/relationships/image" Target="../media/image80.png"/><Relationship Id="rId5" Type="http://schemas.openxmlformats.org/officeDocument/2006/relationships/customXml" Target="../ink/ink53.xml"/><Relationship Id="rId4" Type="http://schemas.openxmlformats.org/officeDocument/2006/relationships/tags" Target="../tags/tag354.xml"/><Relationship Id="rId3" Type="http://schemas.openxmlformats.org/officeDocument/2006/relationships/tags" Target="../tags/tag353.xml"/><Relationship Id="rId2" Type="http://schemas.openxmlformats.org/officeDocument/2006/relationships/image" Target="../media/image26.png"/><Relationship Id="rId16" Type="http://schemas.openxmlformats.org/officeDocument/2006/relationships/notesSlide" Target="../notesSlides/notesSlide37.xml"/><Relationship Id="rId15" Type="http://schemas.openxmlformats.org/officeDocument/2006/relationships/slideLayout" Target="../slideLayouts/slideLayout13.xml"/><Relationship Id="rId14" Type="http://schemas.openxmlformats.org/officeDocument/2006/relationships/image" Target="../media/image84.png"/><Relationship Id="rId13" Type="http://schemas.openxmlformats.org/officeDocument/2006/relationships/customXml" Target="../ink/ink57.xml"/><Relationship Id="rId12" Type="http://schemas.openxmlformats.org/officeDocument/2006/relationships/image" Target="../media/image83.png"/><Relationship Id="rId11" Type="http://schemas.openxmlformats.org/officeDocument/2006/relationships/customXml" Target="../ink/ink56.xml"/><Relationship Id="rId10" Type="http://schemas.openxmlformats.org/officeDocument/2006/relationships/image" Target="../media/image82.png"/><Relationship Id="rId1" Type="http://schemas.openxmlformats.org/officeDocument/2006/relationships/tags" Target="../tags/tag35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56.xml"/><Relationship Id="rId2" Type="http://schemas.openxmlformats.org/officeDocument/2006/relationships/image" Target="../media/image26.png"/><Relationship Id="rId1" Type="http://schemas.openxmlformats.org/officeDocument/2006/relationships/tags" Target="../tags/tag3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tags" Target="../tags/tag358.xml"/><Relationship Id="rId1" Type="http://schemas.openxmlformats.org/officeDocument/2006/relationships/tags" Target="../tags/tag357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6.png"/><Relationship Id="rId2" Type="http://schemas.openxmlformats.org/officeDocument/2006/relationships/tags" Target="../tags/tag360.xml"/><Relationship Id="rId1" Type="http://schemas.openxmlformats.org/officeDocument/2006/relationships/tags" Target="../tags/tag359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tags" Target="../tags/tag361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0.png"/><Relationship Id="rId1" Type="http://schemas.openxmlformats.org/officeDocument/2006/relationships/tags" Target="../tags/tag36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5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90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tags" Target="../tags/tag36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64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66.xml"/><Relationship Id="rId1" Type="http://schemas.openxmlformats.org/officeDocument/2006/relationships/tags" Target="../tags/tag36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6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6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image" Target="../media/image4.png"/><Relationship Id="rId7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13.xml"/><Relationship Id="rId13" Type="http://schemas.openxmlformats.org/officeDocument/2006/relationships/tags" Target="../tags/tag11.xml"/><Relationship Id="rId12" Type="http://schemas.openxmlformats.org/officeDocument/2006/relationships/image" Target="../media/image5.png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tags" Target="../tags/tag370.xml"/><Relationship Id="rId1" Type="http://schemas.openxmlformats.org/officeDocument/2006/relationships/tags" Target="../tags/tag369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379.xml"/><Relationship Id="rId8" Type="http://schemas.openxmlformats.org/officeDocument/2006/relationships/tags" Target="../tags/tag378.xml"/><Relationship Id="rId7" Type="http://schemas.openxmlformats.org/officeDocument/2006/relationships/tags" Target="../tags/tag377.xml"/><Relationship Id="rId6" Type="http://schemas.openxmlformats.org/officeDocument/2006/relationships/tags" Target="../tags/tag376.xml"/><Relationship Id="rId5" Type="http://schemas.openxmlformats.org/officeDocument/2006/relationships/tags" Target="../tags/tag375.xml"/><Relationship Id="rId4" Type="http://schemas.openxmlformats.org/officeDocument/2006/relationships/tags" Target="../tags/tag374.xml"/><Relationship Id="rId3" Type="http://schemas.openxmlformats.org/officeDocument/2006/relationships/tags" Target="../tags/tag373.xml"/><Relationship Id="rId2" Type="http://schemas.openxmlformats.org/officeDocument/2006/relationships/tags" Target="../tags/tag372.xml"/><Relationship Id="rId17" Type="http://schemas.openxmlformats.org/officeDocument/2006/relationships/notesSlide" Target="../notesSlides/notesSlide52.xml"/><Relationship Id="rId16" Type="http://schemas.openxmlformats.org/officeDocument/2006/relationships/slideLayout" Target="../slideLayouts/slideLayout13.xml"/><Relationship Id="rId15" Type="http://schemas.openxmlformats.org/officeDocument/2006/relationships/tags" Target="../tags/tag385.xml"/><Relationship Id="rId14" Type="http://schemas.openxmlformats.org/officeDocument/2006/relationships/tags" Target="../tags/tag384.xml"/><Relationship Id="rId13" Type="http://schemas.openxmlformats.org/officeDocument/2006/relationships/tags" Target="../tags/tag383.xml"/><Relationship Id="rId12" Type="http://schemas.openxmlformats.org/officeDocument/2006/relationships/tags" Target="../tags/tag382.xml"/><Relationship Id="rId11" Type="http://schemas.openxmlformats.org/officeDocument/2006/relationships/tags" Target="../tags/tag381.xml"/><Relationship Id="rId10" Type="http://schemas.openxmlformats.org/officeDocument/2006/relationships/tags" Target="../tags/tag380.xml"/><Relationship Id="rId1" Type="http://schemas.openxmlformats.org/officeDocument/2006/relationships/tags" Target="../tags/tag371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394.xml"/><Relationship Id="rId8" Type="http://schemas.openxmlformats.org/officeDocument/2006/relationships/tags" Target="../tags/tag393.xml"/><Relationship Id="rId7" Type="http://schemas.openxmlformats.org/officeDocument/2006/relationships/tags" Target="../tags/tag392.xml"/><Relationship Id="rId6" Type="http://schemas.openxmlformats.org/officeDocument/2006/relationships/tags" Target="../tags/tag391.xml"/><Relationship Id="rId5" Type="http://schemas.openxmlformats.org/officeDocument/2006/relationships/tags" Target="../tags/tag390.xml"/><Relationship Id="rId4" Type="http://schemas.openxmlformats.org/officeDocument/2006/relationships/tags" Target="../tags/tag389.xml"/><Relationship Id="rId3" Type="http://schemas.openxmlformats.org/officeDocument/2006/relationships/tags" Target="../tags/tag388.xml"/><Relationship Id="rId2" Type="http://schemas.openxmlformats.org/officeDocument/2006/relationships/tags" Target="../tags/tag387.xml"/><Relationship Id="rId14" Type="http://schemas.openxmlformats.org/officeDocument/2006/relationships/notesSlide" Target="../notesSlides/notesSlide53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396.xml"/><Relationship Id="rId11" Type="http://schemas.openxmlformats.org/officeDocument/2006/relationships/image" Target="../media/image95.png"/><Relationship Id="rId10" Type="http://schemas.openxmlformats.org/officeDocument/2006/relationships/tags" Target="../tags/tag395.xml"/><Relationship Id="rId1" Type="http://schemas.openxmlformats.org/officeDocument/2006/relationships/tags" Target="../tags/tag38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4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401.xml"/><Relationship Id="rId5" Type="http://schemas.openxmlformats.org/officeDocument/2006/relationships/image" Target="../media/image96.png"/><Relationship Id="rId4" Type="http://schemas.openxmlformats.org/officeDocument/2006/relationships/tags" Target="../tags/tag400.xml"/><Relationship Id="rId3" Type="http://schemas.openxmlformats.org/officeDocument/2006/relationships/tags" Target="../tags/tag399.xml"/><Relationship Id="rId2" Type="http://schemas.openxmlformats.org/officeDocument/2006/relationships/tags" Target="../tags/tag398.xml"/><Relationship Id="rId1" Type="http://schemas.openxmlformats.org/officeDocument/2006/relationships/tags" Target="../tags/tag397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410.xml"/><Relationship Id="rId8" Type="http://schemas.openxmlformats.org/officeDocument/2006/relationships/tags" Target="../tags/tag409.xml"/><Relationship Id="rId7" Type="http://schemas.openxmlformats.org/officeDocument/2006/relationships/tags" Target="../tags/tag408.xml"/><Relationship Id="rId6" Type="http://schemas.openxmlformats.org/officeDocument/2006/relationships/tags" Target="../tags/tag407.xml"/><Relationship Id="rId5" Type="http://schemas.openxmlformats.org/officeDocument/2006/relationships/tags" Target="../tags/tag406.xml"/><Relationship Id="rId4" Type="http://schemas.openxmlformats.org/officeDocument/2006/relationships/tags" Target="../tags/tag405.xml"/><Relationship Id="rId3" Type="http://schemas.openxmlformats.org/officeDocument/2006/relationships/tags" Target="../tags/tag404.xml"/><Relationship Id="rId2" Type="http://schemas.openxmlformats.org/officeDocument/2006/relationships/tags" Target="../tags/tag403.xml"/><Relationship Id="rId13" Type="http://schemas.openxmlformats.org/officeDocument/2006/relationships/notesSlide" Target="../notesSlides/notesSlide55.xml"/><Relationship Id="rId12" Type="http://schemas.openxmlformats.org/officeDocument/2006/relationships/slideLayout" Target="../slideLayouts/slideLayout13.xml"/><Relationship Id="rId11" Type="http://schemas.openxmlformats.org/officeDocument/2006/relationships/tags" Target="../tags/tag412.xml"/><Relationship Id="rId10" Type="http://schemas.openxmlformats.org/officeDocument/2006/relationships/tags" Target="../tags/tag411.xml"/><Relationship Id="rId1" Type="http://schemas.openxmlformats.org/officeDocument/2006/relationships/tags" Target="../tags/tag40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7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tags" Target="../tags/tag414.xml"/><Relationship Id="rId1" Type="http://schemas.openxmlformats.org/officeDocument/2006/relationships/tags" Target="../tags/tag413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tags" Target="../tags/tag423.xml"/><Relationship Id="rId8" Type="http://schemas.openxmlformats.org/officeDocument/2006/relationships/tags" Target="../tags/tag422.xml"/><Relationship Id="rId7" Type="http://schemas.openxmlformats.org/officeDocument/2006/relationships/tags" Target="../tags/tag421.xml"/><Relationship Id="rId6" Type="http://schemas.openxmlformats.org/officeDocument/2006/relationships/tags" Target="../tags/tag420.xml"/><Relationship Id="rId5" Type="http://schemas.openxmlformats.org/officeDocument/2006/relationships/tags" Target="../tags/tag419.xml"/><Relationship Id="rId4" Type="http://schemas.openxmlformats.org/officeDocument/2006/relationships/tags" Target="../tags/tag418.xml"/><Relationship Id="rId30" Type="http://schemas.openxmlformats.org/officeDocument/2006/relationships/notesSlide" Target="../notesSlides/notesSlide58.xml"/><Relationship Id="rId3" Type="http://schemas.openxmlformats.org/officeDocument/2006/relationships/tags" Target="../tags/tag417.xml"/><Relationship Id="rId29" Type="http://schemas.openxmlformats.org/officeDocument/2006/relationships/slideLayout" Target="../slideLayouts/slideLayout13.xml"/><Relationship Id="rId28" Type="http://schemas.openxmlformats.org/officeDocument/2006/relationships/tags" Target="../tags/tag442.xml"/><Relationship Id="rId27" Type="http://schemas.openxmlformats.org/officeDocument/2006/relationships/tags" Target="../tags/tag441.xml"/><Relationship Id="rId26" Type="http://schemas.openxmlformats.org/officeDocument/2006/relationships/tags" Target="../tags/tag440.xml"/><Relationship Id="rId25" Type="http://schemas.openxmlformats.org/officeDocument/2006/relationships/tags" Target="../tags/tag439.xml"/><Relationship Id="rId24" Type="http://schemas.openxmlformats.org/officeDocument/2006/relationships/tags" Target="../tags/tag438.xml"/><Relationship Id="rId23" Type="http://schemas.openxmlformats.org/officeDocument/2006/relationships/tags" Target="../tags/tag437.xml"/><Relationship Id="rId22" Type="http://schemas.openxmlformats.org/officeDocument/2006/relationships/tags" Target="../tags/tag436.xml"/><Relationship Id="rId21" Type="http://schemas.openxmlformats.org/officeDocument/2006/relationships/tags" Target="../tags/tag435.xml"/><Relationship Id="rId20" Type="http://schemas.openxmlformats.org/officeDocument/2006/relationships/tags" Target="../tags/tag434.xml"/><Relationship Id="rId2" Type="http://schemas.openxmlformats.org/officeDocument/2006/relationships/tags" Target="../tags/tag416.xml"/><Relationship Id="rId19" Type="http://schemas.openxmlformats.org/officeDocument/2006/relationships/tags" Target="../tags/tag433.xml"/><Relationship Id="rId18" Type="http://schemas.openxmlformats.org/officeDocument/2006/relationships/tags" Target="../tags/tag432.xml"/><Relationship Id="rId17" Type="http://schemas.openxmlformats.org/officeDocument/2006/relationships/tags" Target="../tags/tag431.xml"/><Relationship Id="rId16" Type="http://schemas.openxmlformats.org/officeDocument/2006/relationships/tags" Target="../tags/tag430.xml"/><Relationship Id="rId15" Type="http://schemas.openxmlformats.org/officeDocument/2006/relationships/tags" Target="../tags/tag429.xml"/><Relationship Id="rId14" Type="http://schemas.openxmlformats.org/officeDocument/2006/relationships/tags" Target="../tags/tag428.xml"/><Relationship Id="rId13" Type="http://schemas.openxmlformats.org/officeDocument/2006/relationships/tags" Target="../tags/tag427.xml"/><Relationship Id="rId12" Type="http://schemas.openxmlformats.org/officeDocument/2006/relationships/tags" Target="../tags/tag426.xml"/><Relationship Id="rId11" Type="http://schemas.openxmlformats.org/officeDocument/2006/relationships/tags" Target="../tags/tag425.xml"/><Relationship Id="rId10" Type="http://schemas.openxmlformats.org/officeDocument/2006/relationships/tags" Target="../tags/tag424.xml"/><Relationship Id="rId1" Type="http://schemas.openxmlformats.org/officeDocument/2006/relationships/tags" Target="../tags/tag41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7" Type="http://schemas.openxmlformats.org/officeDocument/2006/relationships/notesSlide" Target="../notesSlides/notesSlide59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446.xml"/><Relationship Id="rId4" Type="http://schemas.openxmlformats.org/officeDocument/2006/relationships/tags" Target="../tags/tag445.xml"/><Relationship Id="rId3" Type="http://schemas.openxmlformats.org/officeDocument/2006/relationships/image" Target="../media/image97.png"/><Relationship Id="rId2" Type="http://schemas.openxmlformats.org/officeDocument/2006/relationships/tags" Target="../tags/tag444.xml"/><Relationship Id="rId1" Type="http://schemas.openxmlformats.org/officeDocument/2006/relationships/tags" Target="../tags/tag4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8.png"/><Relationship Id="rId2" Type="http://schemas.openxmlformats.org/officeDocument/2006/relationships/tags" Target="../tags/tag1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1" Type="http://schemas.openxmlformats.org/officeDocument/2006/relationships/notesSlide" Target="../notesSlides/notesSlide8.xml"/><Relationship Id="rId20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19" Type="http://schemas.openxmlformats.org/officeDocument/2006/relationships/tags" Target="../tags/tag30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2866" y="2528493"/>
            <a:ext cx="9806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</a:rPr>
              <a:t>实验室自动化调度算法</a:t>
            </a:r>
            <a:r>
              <a:rPr lang="en-US" altLang="zh-CN" sz="4400" dirty="0">
                <a:solidFill>
                  <a:schemeClr val="bg1"/>
                </a:solidFill>
              </a:rPr>
              <a:t>-</a:t>
            </a:r>
            <a:r>
              <a:rPr lang="zh-CN" altLang="en-US" sz="4400" dirty="0">
                <a:solidFill>
                  <a:schemeClr val="bg1"/>
                </a:solidFill>
              </a:rPr>
              <a:t>进度</a:t>
            </a:r>
            <a:r>
              <a:rPr lang="zh-CN" altLang="en-US" sz="4400" dirty="0">
                <a:solidFill>
                  <a:schemeClr val="bg1"/>
                </a:solidFill>
              </a:rPr>
              <a:t>汇报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79021" y="6132503"/>
            <a:ext cx="3822937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2023-2-8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34300" y="4080510"/>
            <a:ext cx="3771900" cy="2759710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任务图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建模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核酸检测流程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-1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97700" y="0"/>
            <a:ext cx="5104765" cy="408051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864235" y="1541780"/>
            <a:ext cx="6207760" cy="593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（</a:t>
            </a:r>
            <a:r>
              <a:rPr lang="en-US" altLang="zh-CN" sz="2400" b="1"/>
              <a:t>1</a:t>
            </a:r>
            <a:r>
              <a:rPr lang="zh-CN" altLang="en-US" sz="2400" b="1"/>
              <a:t>）每个板子的一个工艺定义为一个任务</a:t>
            </a:r>
            <a:r>
              <a:rPr lang="zh-CN" altLang="en-US" sz="2400"/>
              <a:t>。</a:t>
            </a:r>
            <a:endParaRPr lang="zh-CN" altLang="en-US" sz="2400"/>
          </a:p>
        </p:txBody>
      </p:sp>
      <p:sp>
        <p:nvSpPr>
          <p:cNvPr id="43" name="文本框 42"/>
          <p:cNvSpPr txBox="1"/>
          <p:nvPr/>
        </p:nvSpPr>
        <p:spPr>
          <a:xfrm>
            <a:off x="244475" y="3324225"/>
            <a:ext cx="6933565" cy="3247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/>
              <a:t>· </a:t>
            </a:r>
            <a:r>
              <a:rPr lang="zh-CN" altLang="en-US" sz="2400" b="1"/>
              <a:t>调度算法为每个任务（工艺）分配设备资源，其需要满足以下</a:t>
            </a:r>
            <a:r>
              <a:rPr lang="zh-CN" altLang="en-US" sz="2400" b="1"/>
              <a:t>约束：</a:t>
            </a:r>
            <a:endParaRPr lang="zh-CN" altLang="en-US" sz="2400" b="1"/>
          </a:p>
          <a:p>
            <a:pPr indent="457200"/>
            <a:r>
              <a:rPr lang="en-US" altLang="zh-CN" sz="2400"/>
              <a:t>1. </a:t>
            </a:r>
            <a:r>
              <a:rPr lang="zh-CN" altLang="en-US" sz="2400"/>
              <a:t>前驱任务完成，即当前工件处于前驱任务对应的</a:t>
            </a:r>
            <a:r>
              <a:rPr lang="zh-CN" altLang="en-US" sz="2400"/>
              <a:t>设备上。</a:t>
            </a:r>
            <a:endParaRPr lang="zh-CN" altLang="en-US" sz="2400"/>
          </a:p>
          <a:p>
            <a:pPr indent="457200"/>
            <a:r>
              <a:rPr lang="en-US" altLang="zh-CN" sz="2400"/>
              <a:t>2. </a:t>
            </a:r>
            <a:r>
              <a:rPr lang="zh-CN" altLang="en-US" sz="2400"/>
              <a:t>分配的</a:t>
            </a:r>
            <a:r>
              <a:rPr lang="zh-CN" altLang="en-US" sz="2400"/>
              <a:t>设备</a:t>
            </a:r>
            <a:endParaRPr lang="zh-CN" altLang="en-US" sz="2400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244475" y="2043430"/>
            <a:ext cx="1026160" cy="4775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96</a:t>
            </a:r>
            <a:r>
              <a:rPr lang="zh-CN" altLang="en-US"/>
              <a:t>孔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1583690" y="2043430"/>
            <a:ext cx="1716405" cy="4775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1. </a:t>
            </a:r>
            <a:r>
              <a:rPr lang="zh-CN" altLang="en-US"/>
              <a:t>冰箱</a:t>
            </a:r>
            <a:r>
              <a:rPr lang="zh-CN" altLang="en-US"/>
              <a:t>取出</a:t>
            </a:r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3441065" y="2043430"/>
            <a:ext cx="2020570" cy="4775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5. </a:t>
            </a:r>
            <a:r>
              <a:rPr lang="zh-CN" altLang="en-US"/>
              <a:t>液体工作站</a:t>
            </a:r>
            <a:r>
              <a:rPr lang="zh-CN" altLang="en-US"/>
              <a:t>加工</a:t>
            </a:r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5602605" y="2043430"/>
            <a:ext cx="1391285" cy="4775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6.</a:t>
            </a:r>
            <a:r>
              <a:rPr lang="zh-CN" altLang="en-US"/>
              <a:t>放入</a:t>
            </a:r>
            <a:r>
              <a:rPr lang="zh-CN" altLang="en-US"/>
              <a:t>冰箱</a:t>
            </a:r>
            <a:endParaRPr lang="zh-CN" altLang="en-US"/>
          </a:p>
        </p:txBody>
      </p:sp>
      <p:cxnSp>
        <p:nvCxnSpPr>
          <p:cNvPr id="15" name="直接箭头连接符 14"/>
          <p:cNvCxnSpPr>
            <a:stCxn id="12" idx="3"/>
            <a:endCxn id="13" idx="1"/>
          </p:cNvCxnSpPr>
          <p:nvPr>
            <p:custDataLst>
              <p:tags r:id="rId9"/>
            </p:custDataLst>
          </p:nvPr>
        </p:nvCxnSpPr>
        <p:spPr>
          <a:xfrm>
            <a:off x="3300095" y="2282190"/>
            <a:ext cx="1409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3" idx="3"/>
            <a:endCxn id="14" idx="1"/>
          </p:cNvCxnSpPr>
          <p:nvPr>
            <p:custDataLst>
              <p:tags r:id="rId10"/>
            </p:custDataLst>
          </p:nvPr>
        </p:nvCxnSpPr>
        <p:spPr>
          <a:xfrm>
            <a:off x="5461635" y="2282190"/>
            <a:ext cx="1409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040255" y="2520950"/>
            <a:ext cx="803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任务</a:t>
            </a:r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11"/>
            </p:custDataLst>
          </p:nvPr>
        </p:nvSpPr>
        <p:spPr>
          <a:xfrm>
            <a:off x="4049395" y="2520950"/>
            <a:ext cx="803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任务</a:t>
            </a:r>
            <a:r>
              <a:rPr lang="en-US" altLang="zh-CN"/>
              <a:t>B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12"/>
            </p:custDataLst>
          </p:nvPr>
        </p:nvSpPr>
        <p:spPr>
          <a:xfrm>
            <a:off x="5896610" y="2520950"/>
            <a:ext cx="803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任务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13"/>
            </p:custDataLst>
          </p:nvPr>
        </p:nvSpPr>
        <p:spPr>
          <a:xfrm>
            <a:off x="3245485" y="2738120"/>
            <a:ext cx="803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...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目标问题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泳道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96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孔板流转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过程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-98" r="83472"/>
          <a:stretch>
            <a:fillRect/>
          </a:stretch>
        </p:blipFill>
        <p:spPr>
          <a:xfrm>
            <a:off x="8446770" y="292735"/>
            <a:ext cx="1159510" cy="6499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3218" t="930"/>
          <a:stretch>
            <a:fillRect/>
          </a:stretch>
        </p:blipFill>
        <p:spPr>
          <a:xfrm>
            <a:off x="493395" y="1708150"/>
            <a:ext cx="6922135" cy="4464685"/>
          </a:xfrm>
          <a:prstGeom prst="rect">
            <a:avLst/>
          </a:prstGeom>
        </p:spPr>
      </p:pic>
      <p:cxnSp>
        <p:nvCxnSpPr>
          <p:cNvPr id="7" name="肘形连接符 6"/>
          <p:cNvCxnSpPr/>
          <p:nvPr/>
        </p:nvCxnSpPr>
        <p:spPr>
          <a:xfrm rot="5400000">
            <a:off x="2785110" y="4552315"/>
            <a:ext cx="506730" cy="497205"/>
          </a:xfrm>
          <a:prstGeom prst="bentConnector3">
            <a:avLst>
              <a:gd name="adj1" fmla="val 1065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肘形连接符 7"/>
          <p:cNvCxnSpPr/>
          <p:nvPr/>
        </p:nvCxnSpPr>
        <p:spPr>
          <a:xfrm rot="16200000">
            <a:off x="2940050" y="4832350"/>
            <a:ext cx="631825" cy="595630"/>
          </a:xfrm>
          <a:prstGeom prst="bentConnector3">
            <a:avLst>
              <a:gd name="adj1" fmla="val 753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目标问题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103556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4190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调度算法目标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623695"/>
            <a:ext cx="6766560" cy="3771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870" y="1541780"/>
            <a:ext cx="4142105" cy="38341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71855" y="5477510"/>
            <a:ext cx="10448925" cy="969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 sz="2000"/>
              <a:t>给出所有板子的加工工艺序列，即该板子在上图中的设备之间的流转顺序，以及每种设备的属性、数量，以及板子在该设备上执行的要求和工作时间，板子在设备间的转移时间。</a:t>
            </a:r>
            <a:r>
              <a:rPr lang="zh-CN" altLang="en-US" sz="2000" b="1"/>
              <a:t>调度算法需要给出板子在设备上工作的开始时间、结束时间，以甘特图形式展示</a:t>
            </a:r>
            <a:r>
              <a:rPr lang="zh-CN" altLang="en-US" sz="2000" b="1"/>
              <a:t>出来。</a:t>
            </a:r>
            <a:endParaRPr lang="zh-CN" altLang="en-US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目标问题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1035569" y="1320185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41903" y="1238913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调度算法目标问题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31545" y="1804035"/>
            <a:ext cx="11029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算法具体任务</a:t>
            </a:r>
            <a:r>
              <a:rPr lang="zh-CN" altLang="en-US" sz="2400"/>
              <a:t>：现有若干工艺流程，给出每个工艺流程的信息、每个工艺流程的样品数量、每个工艺流程对应的设备；</a:t>
            </a:r>
            <a:r>
              <a:rPr lang="zh-CN" altLang="en-US" sz="2400"/>
              <a:t>排程算法需给出什么时间，在哪台设备上，加工哪一个样品的规划</a:t>
            </a:r>
            <a:r>
              <a:rPr lang="zh-CN" altLang="en-US" sz="2400"/>
              <a:t>信息</a:t>
            </a:r>
            <a:endParaRPr lang="zh-CN" alt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1298575" y="3299460"/>
            <a:ext cx="2073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85570" y="3732530"/>
            <a:ext cx="4442460" cy="12604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0~1s  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样品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1   </a:t>
            </a:r>
            <a:r>
              <a:rPr 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Incubator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设备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1~7s  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样品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1   X</a:t>
            </a:r>
            <a:r>
              <a:rPr 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Peel_2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设备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...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114425" y="3228975"/>
            <a:ext cx="4886325" cy="21094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35685" y="5659755"/>
            <a:ext cx="5150485" cy="1188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上述方案，以甘特图形式展示为右图。</a:t>
            </a:r>
            <a:endParaRPr lang="zh-CN" altLang="en-US" sz="2400"/>
          </a:p>
          <a:p>
            <a:r>
              <a:rPr lang="zh-CN" altLang="en-US" sz="2400"/>
              <a:t>右图为</a:t>
            </a:r>
            <a:r>
              <a:rPr lang="en-US" altLang="zh-CN" sz="2400"/>
              <a:t>GBG</a:t>
            </a:r>
            <a:r>
              <a:rPr lang="zh-CN" altLang="en-US" sz="2400"/>
              <a:t>排程软件给出甘特图。</a:t>
            </a:r>
            <a:r>
              <a:rPr lang="en-US" altLang="zh-CN" sz="2400"/>
              <a:t> 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0955" y="3230245"/>
            <a:ext cx="5509260" cy="24136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70955" y="5659755"/>
            <a:ext cx="5150485" cy="1188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sym typeface="+mn-ea"/>
              </a:rPr>
              <a:t>Source1</a:t>
            </a:r>
            <a:r>
              <a:rPr lang="zh-CN" altLang="en-US" sz="2400">
                <a:sym typeface="+mn-ea"/>
              </a:rPr>
              <a:t>和</a:t>
            </a:r>
            <a:r>
              <a:rPr lang="en-US" altLang="zh-CN" sz="2400">
                <a:sym typeface="+mn-ea"/>
              </a:rPr>
              <a:t>Source2</a:t>
            </a:r>
            <a:r>
              <a:rPr lang="zh-CN" altLang="en-US" sz="2400">
                <a:sym typeface="+mn-ea"/>
              </a:rPr>
              <a:t>为两个样品，其中每个</a:t>
            </a:r>
            <a:r>
              <a:rPr lang="en-US" altLang="zh-CN" sz="2400">
                <a:sym typeface="+mn-ea"/>
              </a:rPr>
              <a:t>Source</a:t>
            </a:r>
            <a:r>
              <a:rPr lang="zh-CN" altLang="en-US" sz="2400">
                <a:sym typeface="+mn-ea"/>
              </a:rPr>
              <a:t>包含若干工艺，甘特图中表示占用该机器的</a:t>
            </a:r>
            <a:r>
              <a:rPr lang="zh-CN" altLang="en-US" sz="2400">
                <a:sym typeface="+mn-ea"/>
              </a:rPr>
              <a:t>时间。</a:t>
            </a:r>
            <a:endParaRPr lang="zh-CN" altLang="en-US" sz="24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2866" y="2528493"/>
            <a:ext cx="9806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</a:rPr>
              <a:t>附录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79021" y="6132503"/>
            <a:ext cx="3822937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2022-12-27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5928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当前解决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1035569" y="1320185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2075" y="1205865"/>
            <a:ext cx="9697720" cy="4922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2866" y="2528493"/>
            <a:ext cx="9806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</a:rPr>
              <a:t>实验室</a:t>
            </a:r>
            <a:r>
              <a:rPr lang="zh-CN" altLang="en-US" sz="4400" dirty="0">
                <a:solidFill>
                  <a:schemeClr val="bg1"/>
                </a:solidFill>
              </a:rPr>
              <a:t>自动化调度算法</a:t>
            </a:r>
            <a:r>
              <a:rPr lang="en-US" altLang="zh-CN" sz="4400" dirty="0">
                <a:solidFill>
                  <a:schemeClr val="bg1"/>
                </a:solidFill>
              </a:rPr>
              <a:t>-</a:t>
            </a:r>
            <a:r>
              <a:rPr lang="zh-CN" altLang="en-US" sz="4400" dirty="0">
                <a:solidFill>
                  <a:schemeClr val="bg1"/>
                </a:solidFill>
              </a:rPr>
              <a:t>目标问题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79021" y="6132503"/>
            <a:ext cx="3822937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2023-1-12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5124" y="568114"/>
            <a:ext cx="2602865" cy="748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265" b="1" dirty="0">
                <a:solidFill>
                  <a:srgbClr val="1F1F1F"/>
                </a:solidFill>
              </a:rPr>
              <a:t>CONTENTS</a:t>
            </a:r>
            <a:endParaRPr kumimoji="1" lang="zh-CN" altLang="en-US" sz="4265" b="1" dirty="0">
              <a:solidFill>
                <a:srgbClr val="1F1F1F"/>
              </a:solidFill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672421" y="742064"/>
            <a:ext cx="0" cy="475811"/>
          </a:xfrm>
          <a:prstGeom prst="line">
            <a:avLst/>
          </a:prstGeom>
          <a:ln w="57150" cmpd="sng">
            <a:solidFill>
              <a:srgbClr val="1F1F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280795" y="1725295"/>
            <a:ext cx="7919085" cy="58356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1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车间调度问题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介绍（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JSP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、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FJSP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）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92225" y="2717800"/>
            <a:ext cx="7907655" cy="58356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en-US" altLang="zh-CN" sz="3200" b="1" dirty="0">
                <a:solidFill>
                  <a:srgbClr val="1F1F1F"/>
                </a:solidFill>
              </a:rPr>
              <a:t>2 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我们场景的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区别：buffer constraints 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92225" y="3710305"/>
            <a:ext cx="7907655" cy="58356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3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实际案例介绍：使用列表调度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算法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9525" y="4702810"/>
            <a:ext cx="7920355" cy="58356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4 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当前存在的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问题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车间调度问题介绍（</a:t>
            </a:r>
            <a:r>
              <a:rPr kumimoji="1" lang="en-US" altLang="zh-CN" sz="3200" b="1" dirty="0">
                <a:solidFill>
                  <a:srgbClr val="1F1F1F"/>
                </a:solidFill>
                <a:sym typeface="+mn-ea"/>
              </a:rPr>
              <a:t>JSP</a:t>
            </a: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、</a:t>
            </a:r>
            <a:r>
              <a:rPr kumimoji="1" lang="en-US" altLang="zh-CN" sz="3200" b="1" dirty="0">
                <a:solidFill>
                  <a:srgbClr val="1F1F1F"/>
                </a:solidFill>
                <a:sym typeface="+mn-ea"/>
              </a:rPr>
              <a:t>FJSP</a:t>
            </a: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）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车间调度问题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3015" y="1668145"/>
            <a:ext cx="10174605" cy="4573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车间调度问题可以描述为：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个工件在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台机器上加工。一个工件有多道工序，每道工序可以在若干台机器上加工，并且必须按照一些可行的工艺次序进行加工；每台机器可以加工工件的若干工序，并且在不同机器上的加工的工序集可以不同。调度目标是将工件合理的安排到各个机器，并合理的安排工件的加工次序和加工开始时间，使约束条件被满足。同时优化一些性能指标。在实际制造系统中，还要考虑刀具、托盘和物料搬运系统的调度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车间调度问题介绍（</a:t>
            </a:r>
            <a:r>
              <a:rPr kumimoji="1" lang="en-US" altLang="zh-CN" sz="3200" b="1" dirty="0">
                <a:solidFill>
                  <a:srgbClr val="1F1F1F"/>
                </a:solidFill>
                <a:sym typeface="+mn-ea"/>
              </a:rPr>
              <a:t>JSP</a:t>
            </a: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、</a:t>
            </a:r>
            <a:r>
              <a:rPr kumimoji="1" lang="en-US" altLang="zh-CN" sz="3200" b="1" dirty="0">
                <a:solidFill>
                  <a:srgbClr val="1F1F1F"/>
                </a:solidFill>
                <a:sym typeface="+mn-ea"/>
              </a:rPr>
              <a:t>FJSP</a:t>
            </a: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）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车间调度问题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3015" y="1668145"/>
            <a:ext cx="10928985" cy="4092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单机调度问题（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Single Machine Scheduling Problem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SMP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并行机调度问题（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Parallel Machine Scheduling Problem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PMP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开放车间调度问题（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Open Shop Scheduling Problem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OSP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流水车间调度问题（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Flow Shop Scheduling Problem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FSP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作业车间调度问题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Job Shop Scheduling Problem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JSP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柔性作业车间调度问题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Flexible Job Shop Scheduling Problem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FJSP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5124" y="568114"/>
            <a:ext cx="2602865" cy="748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265" b="1" dirty="0">
                <a:solidFill>
                  <a:srgbClr val="1F1F1F"/>
                </a:solidFill>
              </a:rPr>
              <a:t>CONTENTS</a:t>
            </a:r>
            <a:endParaRPr kumimoji="1" lang="zh-CN" altLang="en-US" sz="4265" b="1" dirty="0">
              <a:solidFill>
                <a:srgbClr val="1F1F1F"/>
              </a:solidFill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672421" y="742064"/>
            <a:ext cx="0" cy="475811"/>
          </a:xfrm>
          <a:prstGeom prst="line">
            <a:avLst/>
          </a:prstGeom>
          <a:ln w="57150" cmpd="sng">
            <a:solidFill>
              <a:srgbClr val="1F1F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280662" y="1725472"/>
            <a:ext cx="7272532" cy="58356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1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项目背景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92090" y="2717496"/>
            <a:ext cx="7261201" cy="58356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en-US" altLang="zh-CN" sz="3200" b="1" dirty="0">
                <a:solidFill>
                  <a:srgbClr val="1F1F1F"/>
                </a:solidFill>
              </a:rPr>
              <a:t>2 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调度算法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目标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92090" y="3710532"/>
            <a:ext cx="7261201" cy="58356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3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实际案例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介绍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9525" y="4702810"/>
            <a:ext cx="7273925" cy="58356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4 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附录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200" b="1" dirty="0">
                <a:solidFill>
                  <a:srgbClr val="1F1F1F"/>
                </a:solidFill>
                <a:sym typeface="+mn-ea"/>
              </a:rPr>
              <a:t>1</a:t>
            </a: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 经典作业车间调度问题介绍（</a:t>
            </a:r>
            <a:r>
              <a:rPr kumimoji="1" lang="en-US" altLang="zh-CN" sz="3200" b="1" dirty="0">
                <a:solidFill>
                  <a:srgbClr val="1F1F1F"/>
                </a:solidFill>
                <a:sym typeface="+mn-ea"/>
              </a:rPr>
              <a:t>JSP</a:t>
            </a: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、</a:t>
            </a:r>
            <a:r>
              <a:rPr kumimoji="1" lang="en-US" altLang="zh-CN" sz="3200" b="1" dirty="0">
                <a:solidFill>
                  <a:srgbClr val="1F1F1F"/>
                </a:solidFill>
                <a:sym typeface="+mn-ea"/>
              </a:rPr>
              <a:t>FJSP</a:t>
            </a: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）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作业车间调度问题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JSP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5917"/>
          <a:stretch>
            <a:fillRect/>
          </a:stretch>
        </p:blipFill>
        <p:spPr>
          <a:xfrm>
            <a:off x="1598295" y="1541780"/>
            <a:ext cx="8312785" cy="5294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200" b="1" dirty="0">
                <a:solidFill>
                  <a:srgbClr val="1F1F1F"/>
                </a:solidFill>
                <a:sym typeface="+mn-ea"/>
              </a:rPr>
              <a:t>1</a:t>
            </a: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 经典作业车间调度问题介绍（</a:t>
            </a:r>
            <a:r>
              <a:rPr kumimoji="1" lang="en-US" altLang="zh-CN" sz="3200" b="1" dirty="0">
                <a:solidFill>
                  <a:srgbClr val="1F1F1F"/>
                </a:solidFill>
                <a:sym typeface="+mn-ea"/>
              </a:rPr>
              <a:t>JSP</a:t>
            </a: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、</a:t>
            </a:r>
            <a:r>
              <a:rPr kumimoji="1" lang="en-US" altLang="zh-CN" sz="3200" b="1" dirty="0">
                <a:solidFill>
                  <a:srgbClr val="1F1F1F"/>
                </a:solidFill>
                <a:sym typeface="+mn-ea"/>
              </a:rPr>
              <a:t>FJSP</a:t>
            </a: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）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柔性作业车间调度问题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FJSP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894"/>
          <a:stretch>
            <a:fillRect/>
          </a:stretch>
        </p:blipFill>
        <p:spPr>
          <a:xfrm>
            <a:off x="431165" y="1623695"/>
            <a:ext cx="7597775" cy="4940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63560" y="2074545"/>
            <a:ext cx="3789045" cy="17284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FJSP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JSP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的区别：多了一个将一系列可选机器分配给指定工序的步骤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我们场景</a:t>
            </a: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的区别</a:t>
            </a:r>
            <a:endParaRPr kumimoji="1" lang="zh-CN" altLang="en-US" sz="3200" b="1" dirty="0">
              <a:solidFill>
                <a:srgbClr val="1F1F1F"/>
              </a:solidFill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实验室检测场景描述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74470" y="2047240"/>
            <a:ext cx="75628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96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2893060" y="2047240"/>
            <a:ext cx="75628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工序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874135" y="2047240"/>
            <a:ext cx="75628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工序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4855210" y="2047240"/>
            <a:ext cx="75628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工序</a:t>
            </a:r>
            <a:r>
              <a:rPr lang="en-US" altLang="zh-CN"/>
              <a:t>3</a:t>
            </a:r>
            <a:endParaRPr lang="en-US" altLang="zh-CN"/>
          </a:p>
        </p:txBody>
      </p:sp>
      <p:cxnSp>
        <p:nvCxnSpPr>
          <p:cNvPr id="11" name="直接箭头连接符 10"/>
          <p:cNvCxnSpPr>
            <a:stCxn id="5" idx="3"/>
            <a:endCxn id="6" idx="1"/>
          </p:cNvCxnSpPr>
          <p:nvPr/>
        </p:nvCxnSpPr>
        <p:spPr>
          <a:xfrm>
            <a:off x="3649345" y="2246630"/>
            <a:ext cx="2247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3"/>
            <a:endCxn id="7" idx="1"/>
          </p:cNvCxnSpPr>
          <p:nvPr>
            <p:custDataLst>
              <p:tags r:id="rId4"/>
            </p:custDataLst>
          </p:nvPr>
        </p:nvCxnSpPr>
        <p:spPr>
          <a:xfrm>
            <a:off x="4630420" y="2246630"/>
            <a:ext cx="2247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1388110" y="2768600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mix1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2720340" y="2797810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4</a:t>
            </a:r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4768850" y="2797810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5</a:t>
            </a:r>
            <a:endParaRPr lang="zh-CN" altLang="en-US"/>
          </a:p>
        </p:txBody>
      </p:sp>
      <p:cxnSp>
        <p:nvCxnSpPr>
          <p:cNvPr id="17" name="直接箭头连接符 16"/>
          <p:cNvCxnSpPr>
            <a:stCxn id="14" idx="0"/>
            <a:endCxn id="6" idx="2"/>
          </p:cNvCxnSpPr>
          <p:nvPr>
            <p:custDataLst>
              <p:tags r:id="rId8"/>
            </p:custDataLst>
          </p:nvPr>
        </p:nvCxnSpPr>
        <p:spPr>
          <a:xfrm flipV="1">
            <a:off x="3185160" y="2446020"/>
            <a:ext cx="1067435" cy="351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2"/>
            <a:endCxn id="16" idx="0"/>
          </p:cNvCxnSpPr>
          <p:nvPr>
            <p:custDataLst>
              <p:tags r:id="rId9"/>
            </p:custDataLst>
          </p:nvPr>
        </p:nvCxnSpPr>
        <p:spPr>
          <a:xfrm>
            <a:off x="4252595" y="2446020"/>
            <a:ext cx="981075" cy="351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1371600" y="3478530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mix2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2720340" y="3450590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6</a:t>
            </a:r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4768850" y="3568700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7</a:t>
            </a:r>
            <a:endParaRPr lang="zh-CN" altLang="en-US"/>
          </a:p>
        </p:txBody>
      </p:sp>
      <p:cxnSp>
        <p:nvCxnSpPr>
          <p:cNvPr id="23" name="直接箭头连接符 22"/>
          <p:cNvCxnSpPr>
            <a:stCxn id="21" idx="3"/>
            <a:endCxn id="6" idx="2"/>
          </p:cNvCxnSpPr>
          <p:nvPr>
            <p:custDataLst>
              <p:tags r:id="rId13"/>
            </p:custDataLst>
          </p:nvPr>
        </p:nvCxnSpPr>
        <p:spPr>
          <a:xfrm flipV="1">
            <a:off x="3649345" y="2446020"/>
            <a:ext cx="603250" cy="1203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6" idx="2"/>
            <a:endCxn id="22" idx="1"/>
          </p:cNvCxnSpPr>
          <p:nvPr>
            <p:custDataLst>
              <p:tags r:id="rId14"/>
            </p:custDataLst>
          </p:nvPr>
        </p:nvCxnSpPr>
        <p:spPr>
          <a:xfrm>
            <a:off x="4252595" y="2446020"/>
            <a:ext cx="516255" cy="13220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>
            <a:off x="1388110" y="4188460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mix3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2720340" y="4188460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8</a:t>
            </a:r>
            <a:endParaRPr lang="zh-CN" altLang="en-US"/>
          </a:p>
        </p:txBody>
      </p:sp>
      <p:sp>
        <p:nvSpPr>
          <p:cNvPr id="27" name="矩形 26"/>
          <p:cNvSpPr/>
          <p:nvPr>
            <p:custDataLst>
              <p:tags r:id="rId17"/>
            </p:custDataLst>
          </p:nvPr>
        </p:nvSpPr>
        <p:spPr>
          <a:xfrm>
            <a:off x="4768850" y="4188460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9</a:t>
            </a:r>
            <a:endParaRPr lang="zh-CN" altLang="en-US"/>
          </a:p>
        </p:txBody>
      </p:sp>
      <p:cxnSp>
        <p:nvCxnSpPr>
          <p:cNvPr id="29" name="直接箭头连接符 28"/>
          <p:cNvCxnSpPr>
            <a:stCxn id="26" idx="3"/>
            <a:endCxn id="6" idx="2"/>
          </p:cNvCxnSpPr>
          <p:nvPr>
            <p:custDataLst>
              <p:tags r:id="rId18"/>
            </p:custDataLst>
          </p:nvPr>
        </p:nvCxnSpPr>
        <p:spPr>
          <a:xfrm flipV="1">
            <a:off x="3649345" y="2446020"/>
            <a:ext cx="603250" cy="1941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6" idx="2"/>
            <a:endCxn id="27" idx="1"/>
          </p:cNvCxnSpPr>
          <p:nvPr>
            <p:custDataLst>
              <p:tags r:id="rId19"/>
            </p:custDataLst>
          </p:nvPr>
        </p:nvCxnSpPr>
        <p:spPr>
          <a:xfrm>
            <a:off x="4252595" y="2446020"/>
            <a:ext cx="516255" cy="1941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095365" y="1846580"/>
            <a:ext cx="5747385" cy="4095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/>
              <a:t>· </a:t>
            </a:r>
            <a:r>
              <a:rPr lang="zh-CN" altLang="en-US" sz="2400"/>
              <a:t>实验室检测任务中存在</a:t>
            </a:r>
            <a:r>
              <a:rPr lang="en-US" altLang="zh-CN" sz="2400"/>
              <a:t> n </a:t>
            </a:r>
            <a:r>
              <a:rPr lang="zh-CN" altLang="en-US" sz="2400"/>
              <a:t>个工件</a:t>
            </a:r>
            <a:r>
              <a:rPr lang="en-US" altLang="zh-CN" sz="2400"/>
              <a:t>J</a:t>
            </a:r>
            <a:r>
              <a:rPr lang="en-US" altLang="zh-CN" sz="2400" baseline="-25000"/>
              <a:t>1</a:t>
            </a:r>
            <a:r>
              <a:rPr lang="en-US" altLang="zh-CN" sz="2400"/>
              <a:t>,J</a:t>
            </a:r>
            <a:r>
              <a:rPr lang="en-US" altLang="zh-CN" sz="2400" baseline="-25000"/>
              <a:t>2</a:t>
            </a:r>
            <a:r>
              <a:rPr lang="en-US" altLang="zh-CN" sz="2400"/>
              <a:t>,...J</a:t>
            </a:r>
            <a:r>
              <a:rPr lang="en-US" altLang="zh-CN" sz="2400" baseline="-25000"/>
              <a:t>n</a:t>
            </a:r>
            <a:r>
              <a:rPr lang="zh-CN" altLang="en-US" sz="2400"/>
              <a:t>，要在</a:t>
            </a:r>
            <a:r>
              <a:rPr lang="en-US" altLang="zh-CN" sz="2400"/>
              <a:t>m</a:t>
            </a:r>
            <a:r>
              <a:rPr lang="zh-CN" altLang="en-US" sz="2400"/>
              <a:t>台机器上进行加工（</a:t>
            </a:r>
            <a:r>
              <a:rPr lang="en-US" altLang="zh-CN" sz="2400"/>
              <a:t>M</a:t>
            </a:r>
            <a:r>
              <a:rPr lang="en-US" altLang="zh-CN" sz="2400" baseline="-25000"/>
              <a:t>1</a:t>
            </a:r>
            <a:r>
              <a:rPr lang="en-US" altLang="zh-CN" sz="2400"/>
              <a:t>,M</a:t>
            </a:r>
            <a:r>
              <a:rPr lang="en-US" altLang="zh-CN" sz="2400" baseline="-25000"/>
              <a:t>2</a:t>
            </a:r>
            <a:r>
              <a:rPr lang="en-US" altLang="zh-CN" sz="2400"/>
              <a:t>,...,M</a:t>
            </a:r>
            <a:r>
              <a:rPr lang="en-US" altLang="zh-CN" sz="2400" baseline="-25000"/>
              <a:t>m</a:t>
            </a:r>
            <a:r>
              <a:rPr lang="zh-CN" altLang="en-US" sz="2400"/>
              <a:t>）。每个工件</a:t>
            </a:r>
            <a:r>
              <a:rPr lang="en-US" altLang="zh-CN" sz="2400"/>
              <a:t> J</a:t>
            </a:r>
            <a:r>
              <a:rPr lang="en-US" altLang="zh-CN" sz="2400" baseline="-25000"/>
              <a:t>i </a:t>
            </a:r>
            <a:r>
              <a:rPr lang="zh-CN" altLang="en-US" sz="2400"/>
              <a:t>包含一道或多道工序。每道工序可以在多台不同加工机器上加工。</a:t>
            </a:r>
            <a:r>
              <a:rPr lang="zh-CN" altLang="en-US" sz="2400" b="1"/>
              <a:t>工序的加工需要其前置工序完成后才能进行加工。</a:t>
            </a:r>
            <a:r>
              <a:rPr lang="zh-CN" altLang="en-US" sz="2400"/>
              <a:t>调度目标是为每道工序选择合适的机器、确定每台机器上各工序的最佳加工顺序以及开始时间，使整个系统完成时间</a:t>
            </a:r>
            <a:r>
              <a:rPr lang="zh-CN" altLang="en-US" sz="2400"/>
              <a:t>最短。</a:t>
            </a:r>
            <a:endParaRPr lang="zh-CN" altLang="en-US" sz="2400"/>
          </a:p>
        </p:txBody>
      </p:sp>
      <p:sp>
        <p:nvSpPr>
          <p:cNvPr id="32" name="文本框 31"/>
          <p:cNvSpPr txBox="1"/>
          <p:nvPr>
            <p:custDataLst>
              <p:tags r:id="rId20"/>
            </p:custDataLst>
          </p:nvPr>
        </p:nvSpPr>
        <p:spPr>
          <a:xfrm>
            <a:off x="1154248" y="517146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实验室检测场景特点：相比于柔性作业车间调度来说有两个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特点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263015" y="5608320"/>
            <a:ext cx="102971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存在部分工序需要多个工件共同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Buffer Constraint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：工件执行完工序后，若下一个工序没有执行，则当前工序所占用的设备仍处于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占用状态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我们场景</a:t>
            </a: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的区别</a:t>
            </a:r>
            <a:endParaRPr kumimoji="1" lang="zh-CN" altLang="en-US" sz="3200" b="1" dirty="0">
              <a:solidFill>
                <a:srgbClr val="1F1F1F"/>
              </a:solidFill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使用任务图描述工件的工艺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流程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93635" y="1635125"/>
            <a:ext cx="75628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96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8912225" y="1635125"/>
            <a:ext cx="75628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工序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9893300" y="1635125"/>
            <a:ext cx="75628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工序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10874375" y="1635125"/>
            <a:ext cx="75628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工序</a:t>
            </a:r>
            <a:r>
              <a:rPr lang="en-US" altLang="zh-CN"/>
              <a:t>3</a:t>
            </a:r>
            <a:endParaRPr lang="en-US" altLang="zh-CN"/>
          </a:p>
        </p:txBody>
      </p:sp>
      <p:cxnSp>
        <p:nvCxnSpPr>
          <p:cNvPr id="11" name="直接箭头连接符 10"/>
          <p:cNvCxnSpPr>
            <a:stCxn id="5" idx="3"/>
            <a:endCxn id="6" idx="1"/>
          </p:cNvCxnSpPr>
          <p:nvPr/>
        </p:nvCxnSpPr>
        <p:spPr>
          <a:xfrm>
            <a:off x="9668510" y="1834515"/>
            <a:ext cx="2247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3"/>
            <a:endCxn id="7" idx="1"/>
          </p:cNvCxnSpPr>
          <p:nvPr>
            <p:custDataLst>
              <p:tags r:id="rId4"/>
            </p:custDataLst>
          </p:nvPr>
        </p:nvCxnSpPr>
        <p:spPr>
          <a:xfrm>
            <a:off x="10649585" y="1834515"/>
            <a:ext cx="2247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7407275" y="235648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mix1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8739505" y="238569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4</a:t>
            </a:r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10788015" y="238569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5</a:t>
            </a:r>
            <a:endParaRPr lang="zh-CN" altLang="en-US"/>
          </a:p>
        </p:txBody>
      </p:sp>
      <p:cxnSp>
        <p:nvCxnSpPr>
          <p:cNvPr id="17" name="直接箭头连接符 16"/>
          <p:cNvCxnSpPr>
            <a:stCxn id="14" idx="0"/>
            <a:endCxn id="6" idx="2"/>
          </p:cNvCxnSpPr>
          <p:nvPr>
            <p:custDataLst>
              <p:tags r:id="rId8"/>
            </p:custDataLst>
          </p:nvPr>
        </p:nvCxnSpPr>
        <p:spPr>
          <a:xfrm flipV="1">
            <a:off x="9204325" y="2033905"/>
            <a:ext cx="1067435" cy="351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2"/>
            <a:endCxn id="16" idx="0"/>
          </p:cNvCxnSpPr>
          <p:nvPr>
            <p:custDataLst>
              <p:tags r:id="rId9"/>
            </p:custDataLst>
          </p:nvPr>
        </p:nvCxnSpPr>
        <p:spPr>
          <a:xfrm>
            <a:off x="10271760" y="2033905"/>
            <a:ext cx="981075" cy="351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7390765" y="306641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mix2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8739505" y="303847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6</a:t>
            </a:r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10788015" y="315658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7</a:t>
            </a:r>
            <a:endParaRPr lang="zh-CN" altLang="en-US"/>
          </a:p>
        </p:txBody>
      </p:sp>
      <p:cxnSp>
        <p:nvCxnSpPr>
          <p:cNvPr id="23" name="直接箭头连接符 22"/>
          <p:cNvCxnSpPr>
            <a:stCxn id="21" idx="3"/>
            <a:endCxn id="6" idx="2"/>
          </p:cNvCxnSpPr>
          <p:nvPr>
            <p:custDataLst>
              <p:tags r:id="rId13"/>
            </p:custDataLst>
          </p:nvPr>
        </p:nvCxnSpPr>
        <p:spPr>
          <a:xfrm flipV="1">
            <a:off x="9668510" y="2033905"/>
            <a:ext cx="603250" cy="1203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6" idx="2"/>
            <a:endCxn id="22" idx="1"/>
          </p:cNvCxnSpPr>
          <p:nvPr>
            <p:custDataLst>
              <p:tags r:id="rId14"/>
            </p:custDataLst>
          </p:nvPr>
        </p:nvCxnSpPr>
        <p:spPr>
          <a:xfrm>
            <a:off x="10271760" y="2033905"/>
            <a:ext cx="516255" cy="13220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>
            <a:off x="7407275" y="377634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mix3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8739505" y="377634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8</a:t>
            </a:r>
            <a:endParaRPr lang="zh-CN" altLang="en-US"/>
          </a:p>
        </p:txBody>
      </p:sp>
      <p:sp>
        <p:nvSpPr>
          <p:cNvPr id="27" name="矩形 26"/>
          <p:cNvSpPr/>
          <p:nvPr>
            <p:custDataLst>
              <p:tags r:id="rId17"/>
            </p:custDataLst>
          </p:nvPr>
        </p:nvSpPr>
        <p:spPr>
          <a:xfrm>
            <a:off x="10788015" y="377634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9</a:t>
            </a:r>
            <a:endParaRPr lang="zh-CN" altLang="en-US"/>
          </a:p>
        </p:txBody>
      </p:sp>
      <p:cxnSp>
        <p:nvCxnSpPr>
          <p:cNvPr id="29" name="直接箭头连接符 28"/>
          <p:cNvCxnSpPr>
            <a:stCxn id="26" idx="3"/>
            <a:endCxn id="6" idx="2"/>
          </p:cNvCxnSpPr>
          <p:nvPr>
            <p:custDataLst>
              <p:tags r:id="rId18"/>
            </p:custDataLst>
          </p:nvPr>
        </p:nvCxnSpPr>
        <p:spPr>
          <a:xfrm flipV="1">
            <a:off x="9668510" y="2033905"/>
            <a:ext cx="603250" cy="1941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6" idx="2"/>
            <a:endCxn id="27" idx="1"/>
          </p:cNvCxnSpPr>
          <p:nvPr>
            <p:custDataLst>
              <p:tags r:id="rId19"/>
            </p:custDataLst>
          </p:nvPr>
        </p:nvCxnSpPr>
        <p:spPr>
          <a:xfrm>
            <a:off x="10271760" y="2033905"/>
            <a:ext cx="516255" cy="1941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20"/>
            </p:custDataLst>
          </p:nvPr>
        </p:nvSpPr>
        <p:spPr>
          <a:xfrm>
            <a:off x="864870" y="1776095"/>
            <a:ext cx="60071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针对第一点：存在部分工序需要多个工件共同完成的问题，将每个工件的工序表示成一个任务，用任务图表示工序间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依赖关系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625600" y="3209290"/>
            <a:ext cx="738505" cy="738505"/>
          </a:xfrm>
          <a:prstGeom prst="ellipse">
            <a:avLst/>
          </a:prstGeom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Task1</a:t>
            </a:r>
            <a:endParaRPr lang="en-US" altLang="zh-CN" sz="1400"/>
          </a:p>
        </p:txBody>
      </p:sp>
      <p:sp>
        <p:nvSpPr>
          <p:cNvPr id="20" name="椭圆 19"/>
          <p:cNvSpPr/>
          <p:nvPr>
            <p:custDataLst>
              <p:tags r:id="rId21"/>
            </p:custDataLst>
          </p:nvPr>
        </p:nvSpPr>
        <p:spPr>
          <a:xfrm>
            <a:off x="3415665" y="4392295"/>
            <a:ext cx="738505" cy="738505"/>
          </a:xfrm>
          <a:prstGeom prst="ellipse">
            <a:avLst/>
          </a:prstGeom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Task2</a:t>
            </a:r>
            <a:endParaRPr lang="en-US" altLang="zh-CN" sz="1400"/>
          </a:p>
        </p:txBody>
      </p:sp>
      <p:sp>
        <p:nvSpPr>
          <p:cNvPr id="28" name="椭圆 27"/>
          <p:cNvSpPr/>
          <p:nvPr>
            <p:custDataLst>
              <p:tags r:id="rId22"/>
            </p:custDataLst>
          </p:nvPr>
        </p:nvSpPr>
        <p:spPr>
          <a:xfrm>
            <a:off x="4927600" y="3209290"/>
            <a:ext cx="738505" cy="738505"/>
          </a:xfrm>
          <a:prstGeom prst="ellipse">
            <a:avLst/>
          </a:prstGeom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Task3</a:t>
            </a:r>
            <a:endParaRPr lang="en-US" altLang="zh-CN" sz="1400"/>
          </a:p>
        </p:txBody>
      </p:sp>
      <p:sp>
        <p:nvSpPr>
          <p:cNvPr id="34" name="椭圆 33"/>
          <p:cNvSpPr/>
          <p:nvPr>
            <p:custDataLst>
              <p:tags r:id="rId23"/>
            </p:custDataLst>
          </p:nvPr>
        </p:nvSpPr>
        <p:spPr>
          <a:xfrm>
            <a:off x="1625600" y="4063365"/>
            <a:ext cx="738505" cy="738505"/>
          </a:xfrm>
          <a:prstGeom prst="ellipse">
            <a:avLst/>
          </a:prstGeom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Task4</a:t>
            </a:r>
            <a:endParaRPr lang="en-US" altLang="zh-CN" sz="1400"/>
          </a:p>
        </p:txBody>
      </p:sp>
      <p:sp>
        <p:nvSpPr>
          <p:cNvPr id="35" name="椭圆 34"/>
          <p:cNvSpPr/>
          <p:nvPr>
            <p:custDataLst>
              <p:tags r:id="rId24"/>
            </p:custDataLst>
          </p:nvPr>
        </p:nvSpPr>
        <p:spPr>
          <a:xfrm>
            <a:off x="1625600" y="4917440"/>
            <a:ext cx="738505" cy="738505"/>
          </a:xfrm>
          <a:prstGeom prst="ellipse">
            <a:avLst/>
          </a:prstGeom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Task6</a:t>
            </a:r>
            <a:endParaRPr lang="en-US" altLang="zh-CN" sz="1400"/>
          </a:p>
        </p:txBody>
      </p:sp>
      <p:sp>
        <p:nvSpPr>
          <p:cNvPr id="36" name="椭圆 35"/>
          <p:cNvSpPr/>
          <p:nvPr>
            <p:custDataLst>
              <p:tags r:id="rId25"/>
            </p:custDataLst>
          </p:nvPr>
        </p:nvSpPr>
        <p:spPr>
          <a:xfrm>
            <a:off x="1625600" y="5782945"/>
            <a:ext cx="738505" cy="738505"/>
          </a:xfrm>
          <a:prstGeom prst="ellipse">
            <a:avLst/>
          </a:prstGeom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Task8</a:t>
            </a:r>
            <a:endParaRPr lang="en-US" altLang="zh-CN" sz="1400"/>
          </a:p>
        </p:txBody>
      </p:sp>
      <p:sp>
        <p:nvSpPr>
          <p:cNvPr id="37" name="椭圆 36"/>
          <p:cNvSpPr/>
          <p:nvPr>
            <p:custDataLst>
              <p:tags r:id="rId26"/>
            </p:custDataLst>
          </p:nvPr>
        </p:nvSpPr>
        <p:spPr>
          <a:xfrm>
            <a:off x="4927600" y="4063365"/>
            <a:ext cx="738505" cy="738505"/>
          </a:xfrm>
          <a:prstGeom prst="ellipse">
            <a:avLst/>
          </a:prstGeom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Task5</a:t>
            </a:r>
            <a:endParaRPr lang="en-US" altLang="zh-CN" sz="1400"/>
          </a:p>
        </p:txBody>
      </p:sp>
      <p:sp>
        <p:nvSpPr>
          <p:cNvPr id="38" name="椭圆 37"/>
          <p:cNvSpPr/>
          <p:nvPr>
            <p:custDataLst>
              <p:tags r:id="rId27"/>
            </p:custDataLst>
          </p:nvPr>
        </p:nvSpPr>
        <p:spPr>
          <a:xfrm>
            <a:off x="4927600" y="4917440"/>
            <a:ext cx="738505" cy="738505"/>
          </a:xfrm>
          <a:prstGeom prst="ellipse">
            <a:avLst/>
          </a:prstGeom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Task7</a:t>
            </a:r>
            <a:endParaRPr lang="en-US" altLang="zh-CN" sz="1400"/>
          </a:p>
        </p:txBody>
      </p:sp>
      <p:sp>
        <p:nvSpPr>
          <p:cNvPr id="39" name="椭圆 38"/>
          <p:cNvSpPr/>
          <p:nvPr>
            <p:custDataLst>
              <p:tags r:id="rId28"/>
            </p:custDataLst>
          </p:nvPr>
        </p:nvSpPr>
        <p:spPr>
          <a:xfrm>
            <a:off x="4927600" y="5771515"/>
            <a:ext cx="738505" cy="738505"/>
          </a:xfrm>
          <a:prstGeom prst="ellipse">
            <a:avLst/>
          </a:prstGeom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Task9</a:t>
            </a:r>
            <a:endParaRPr lang="en-US" altLang="zh-CN" sz="1400"/>
          </a:p>
        </p:txBody>
      </p:sp>
      <p:cxnSp>
        <p:nvCxnSpPr>
          <p:cNvPr id="40" name="直接箭头连接符 39"/>
          <p:cNvCxnSpPr>
            <a:stCxn id="3" idx="6"/>
            <a:endCxn id="20" idx="1"/>
          </p:cNvCxnSpPr>
          <p:nvPr/>
        </p:nvCxnSpPr>
        <p:spPr>
          <a:xfrm>
            <a:off x="2364105" y="3578860"/>
            <a:ext cx="1159510" cy="9213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20" idx="7"/>
            <a:endCxn id="28" idx="2"/>
          </p:cNvCxnSpPr>
          <p:nvPr>
            <p:custDataLst>
              <p:tags r:id="rId29"/>
            </p:custDataLst>
          </p:nvPr>
        </p:nvCxnSpPr>
        <p:spPr>
          <a:xfrm flipV="1">
            <a:off x="4046220" y="3578860"/>
            <a:ext cx="881380" cy="9213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4" idx="6"/>
            <a:endCxn id="20" idx="2"/>
          </p:cNvCxnSpPr>
          <p:nvPr>
            <p:custDataLst>
              <p:tags r:id="rId30"/>
            </p:custDataLst>
          </p:nvPr>
        </p:nvCxnSpPr>
        <p:spPr>
          <a:xfrm>
            <a:off x="2364105" y="4432935"/>
            <a:ext cx="1051560" cy="3289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20" idx="6"/>
            <a:endCxn id="37" idx="2"/>
          </p:cNvCxnSpPr>
          <p:nvPr>
            <p:custDataLst>
              <p:tags r:id="rId31"/>
            </p:custDataLst>
          </p:nvPr>
        </p:nvCxnSpPr>
        <p:spPr>
          <a:xfrm flipV="1">
            <a:off x="4154170" y="4432935"/>
            <a:ext cx="773430" cy="3289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5" idx="6"/>
            <a:endCxn id="20" idx="3"/>
          </p:cNvCxnSpPr>
          <p:nvPr>
            <p:custDataLst>
              <p:tags r:id="rId32"/>
            </p:custDataLst>
          </p:nvPr>
        </p:nvCxnSpPr>
        <p:spPr>
          <a:xfrm flipV="1">
            <a:off x="2364105" y="5022850"/>
            <a:ext cx="1159510" cy="264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20" idx="5"/>
            <a:endCxn id="38" idx="2"/>
          </p:cNvCxnSpPr>
          <p:nvPr>
            <p:custDataLst>
              <p:tags r:id="rId33"/>
            </p:custDataLst>
          </p:nvPr>
        </p:nvCxnSpPr>
        <p:spPr>
          <a:xfrm>
            <a:off x="4046220" y="5022850"/>
            <a:ext cx="881380" cy="264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36" idx="7"/>
            <a:endCxn id="20" idx="4"/>
          </p:cNvCxnSpPr>
          <p:nvPr>
            <p:custDataLst>
              <p:tags r:id="rId34"/>
            </p:custDataLst>
          </p:nvPr>
        </p:nvCxnSpPr>
        <p:spPr>
          <a:xfrm flipV="1">
            <a:off x="2256155" y="5130800"/>
            <a:ext cx="1529080" cy="7600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20" idx="4"/>
            <a:endCxn id="39" idx="1"/>
          </p:cNvCxnSpPr>
          <p:nvPr>
            <p:custDataLst>
              <p:tags r:id="rId35"/>
            </p:custDataLst>
          </p:nvPr>
        </p:nvCxnSpPr>
        <p:spPr>
          <a:xfrm>
            <a:off x="3785235" y="5130800"/>
            <a:ext cx="1250315" cy="7486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我们场景</a:t>
            </a: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的区别</a:t>
            </a:r>
            <a:endParaRPr kumimoji="1" lang="zh-CN" altLang="en-US" sz="3200" b="1" dirty="0">
              <a:solidFill>
                <a:srgbClr val="1F1F1F"/>
              </a:solidFill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Buffer Constraint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93635" y="1635125"/>
            <a:ext cx="75628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96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8912225" y="1635125"/>
            <a:ext cx="75628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工序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9893300" y="1635125"/>
            <a:ext cx="75628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工序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10874375" y="1635125"/>
            <a:ext cx="75628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工序</a:t>
            </a:r>
            <a:r>
              <a:rPr lang="en-US" altLang="zh-CN"/>
              <a:t>3</a:t>
            </a:r>
            <a:endParaRPr lang="en-US" altLang="zh-CN"/>
          </a:p>
        </p:txBody>
      </p:sp>
      <p:cxnSp>
        <p:nvCxnSpPr>
          <p:cNvPr id="11" name="直接箭头连接符 10"/>
          <p:cNvCxnSpPr>
            <a:stCxn id="5" idx="3"/>
            <a:endCxn id="6" idx="1"/>
          </p:cNvCxnSpPr>
          <p:nvPr/>
        </p:nvCxnSpPr>
        <p:spPr>
          <a:xfrm>
            <a:off x="9668510" y="1834515"/>
            <a:ext cx="2247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3"/>
            <a:endCxn id="7" idx="1"/>
          </p:cNvCxnSpPr>
          <p:nvPr>
            <p:custDataLst>
              <p:tags r:id="rId4"/>
            </p:custDataLst>
          </p:nvPr>
        </p:nvCxnSpPr>
        <p:spPr>
          <a:xfrm>
            <a:off x="10649585" y="1834515"/>
            <a:ext cx="2247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7407275" y="235648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mix1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8739505" y="238569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4</a:t>
            </a:r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10788015" y="238569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5</a:t>
            </a:r>
            <a:endParaRPr lang="zh-CN" altLang="en-US"/>
          </a:p>
        </p:txBody>
      </p:sp>
      <p:cxnSp>
        <p:nvCxnSpPr>
          <p:cNvPr id="17" name="直接箭头连接符 16"/>
          <p:cNvCxnSpPr>
            <a:stCxn id="14" idx="0"/>
            <a:endCxn id="6" idx="2"/>
          </p:cNvCxnSpPr>
          <p:nvPr>
            <p:custDataLst>
              <p:tags r:id="rId8"/>
            </p:custDataLst>
          </p:nvPr>
        </p:nvCxnSpPr>
        <p:spPr>
          <a:xfrm flipV="1">
            <a:off x="9204325" y="2033905"/>
            <a:ext cx="1067435" cy="351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2"/>
            <a:endCxn id="16" idx="0"/>
          </p:cNvCxnSpPr>
          <p:nvPr>
            <p:custDataLst>
              <p:tags r:id="rId9"/>
            </p:custDataLst>
          </p:nvPr>
        </p:nvCxnSpPr>
        <p:spPr>
          <a:xfrm>
            <a:off x="10271760" y="2033905"/>
            <a:ext cx="981075" cy="351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7390765" y="306641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mix2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8739505" y="303847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6</a:t>
            </a:r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10788015" y="315658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7</a:t>
            </a:r>
            <a:endParaRPr lang="zh-CN" altLang="en-US"/>
          </a:p>
        </p:txBody>
      </p:sp>
      <p:cxnSp>
        <p:nvCxnSpPr>
          <p:cNvPr id="23" name="直接箭头连接符 22"/>
          <p:cNvCxnSpPr>
            <a:stCxn id="21" idx="3"/>
            <a:endCxn id="6" idx="2"/>
          </p:cNvCxnSpPr>
          <p:nvPr>
            <p:custDataLst>
              <p:tags r:id="rId13"/>
            </p:custDataLst>
          </p:nvPr>
        </p:nvCxnSpPr>
        <p:spPr>
          <a:xfrm flipV="1">
            <a:off x="9668510" y="2033905"/>
            <a:ext cx="603250" cy="1203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6" idx="2"/>
            <a:endCxn id="22" idx="1"/>
          </p:cNvCxnSpPr>
          <p:nvPr>
            <p:custDataLst>
              <p:tags r:id="rId14"/>
            </p:custDataLst>
          </p:nvPr>
        </p:nvCxnSpPr>
        <p:spPr>
          <a:xfrm>
            <a:off x="10271760" y="2033905"/>
            <a:ext cx="516255" cy="13220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>
            <a:off x="7407275" y="377634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mix3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8739505" y="377634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8</a:t>
            </a:r>
            <a:endParaRPr lang="zh-CN" altLang="en-US"/>
          </a:p>
        </p:txBody>
      </p:sp>
      <p:sp>
        <p:nvSpPr>
          <p:cNvPr id="27" name="矩形 26"/>
          <p:cNvSpPr/>
          <p:nvPr>
            <p:custDataLst>
              <p:tags r:id="rId17"/>
            </p:custDataLst>
          </p:nvPr>
        </p:nvSpPr>
        <p:spPr>
          <a:xfrm>
            <a:off x="10788015" y="377634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9</a:t>
            </a:r>
            <a:endParaRPr lang="zh-CN" altLang="en-US"/>
          </a:p>
        </p:txBody>
      </p:sp>
      <p:cxnSp>
        <p:nvCxnSpPr>
          <p:cNvPr id="29" name="直接箭头连接符 28"/>
          <p:cNvCxnSpPr>
            <a:stCxn id="26" idx="3"/>
            <a:endCxn id="6" idx="2"/>
          </p:cNvCxnSpPr>
          <p:nvPr>
            <p:custDataLst>
              <p:tags r:id="rId18"/>
            </p:custDataLst>
          </p:nvPr>
        </p:nvCxnSpPr>
        <p:spPr>
          <a:xfrm flipV="1">
            <a:off x="9668510" y="2033905"/>
            <a:ext cx="603250" cy="1941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6" idx="2"/>
            <a:endCxn id="27" idx="1"/>
          </p:cNvCxnSpPr>
          <p:nvPr>
            <p:custDataLst>
              <p:tags r:id="rId19"/>
            </p:custDataLst>
          </p:nvPr>
        </p:nvCxnSpPr>
        <p:spPr>
          <a:xfrm>
            <a:off x="10271760" y="2033905"/>
            <a:ext cx="516255" cy="1941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图片 17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012825" y="1635125"/>
            <a:ext cx="5958205" cy="28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4142740" y="6146800"/>
            <a:ext cx="774700" cy="49657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工件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5" name="矩形 14"/>
          <p:cNvSpPr/>
          <p:nvPr>
            <p:custDataLst>
              <p:tags r:id="rId22"/>
            </p:custDataLst>
          </p:nvPr>
        </p:nvSpPr>
        <p:spPr>
          <a:xfrm>
            <a:off x="3831590" y="4952365"/>
            <a:ext cx="1397000" cy="75057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设备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1" name="矩形 30"/>
          <p:cNvSpPr/>
          <p:nvPr>
            <p:custDataLst>
              <p:tags r:id="rId23"/>
            </p:custDataLst>
          </p:nvPr>
        </p:nvSpPr>
        <p:spPr>
          <a:xfrm>
            <a:off x="5921375" y="4952365"/>
            <a:ext cx="1397000" cy="75057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设备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2" name="矩形 31"/>
          <p:cNvSpPr/>
          <p:nvPr>
            <p:custDataLst>
              <p:tags r:id="rId24"/>
            </p:custDataLst>
          </p:nvPr>
        </p:nvSpPr>
        <p:spPr>
          <a:xfrm>
            <a:off x="8011160" y="4952365"/>
            <a:ext cx="1397000" cy="75057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设备</a:t>
            </a:r>
            <a:r>
              <a:rPr lang="en-US" altLang="zh-CN"/>
              <a:t>3</a:t>
            </a:r>
            <a:endParaRPr lang="en-US" altLang="zh-CN"/>
          </a:p>
        </p:txBody>
      </p:sp>
      <p:cxnSp>
        <p:nvCxnSpPr>
          <p:cNvPr id="33" name="直接箭头连接符 32"/>
          <p:cNvCxnSpPr>
            <a:stCxn id="8" idx="0"/>
            <a:endCxn id="15" idx="2"/>
          </p:cNvCxnSpPr>
          <p:nvPr/>
        </p:nvCxnSpPr>
        <p:spPr>
          <a:xfrm flipV="1">
            <a:off x="4530090" y="5702935"/>
            <a:ext cx="0" cy="4438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>
            <p:custDataLst>
              <p:tags r:id="rId25"/>
            </p:custDataLst>
          </p:nvPr>
        </p:nvSpPr>
        <p:spPr>
          <a:xfrm>
            <a:off x="2052955" y="5079365"/>
            <a:ext cx="1247140" cy="49657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工艺流程：</a:t>
            </a:r>
            <a:endParaRPr lang="zh-CN" altLang="en-US"/>
          </a:p>
        </p:txBody>
      </p:sp>
      <p:sp>
        <p:nvSpPr>
          <p:cNvPr id="49" name="矩形 48"/>
          <p:cNvSpPr/>
          <p:nvPr>
            <p:custDataLst>
              <p:tags r:id="rId26"/>
            </p:custDataLst>
          </p:nvPr>
        </p:nvSpPr>
        <p:spPr>
          <a:xfrm>
            <a:off x="6196330" y="5777230"/>
            <a:ext cx="936625" cy="49657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不可用</a:t>
            </a:r>
            <a:endParaRPr lang="zh-CN" altLang="en-US"/>
          </a:p>
        </p:txBody>
      </p:sp>
      <p:cxnSp>
        <p:nvCxnSpPr>
          <p:cNvPr id="51" name="直接箭头连接符 50"/>
          <p:cNvCxnSpPr>
            <a:stCxn id="15" idx="3"/>
            <a:endCxn id="31" idx="1"/>
          </p:cNvCxnSpPr>
          <p:nvPr>
            <p:custDataLst>
              <p:tags r:id="rId27"/>
            </p:custDataLst>
          </p:nvPr>
        </p:nvCxnSpPr>
        <p:spPr>
          <a:xfrm>
            <a:off x="5228590" y="5327650"/>
            <a:ext cx="6927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31" idx="3"/>
            <a:endCxn id="32" idx="1"/>
          </p:cNvCxnSpPr>
          <p:nvPr>
            <p:custDataLst>
              <p:tags r:id="rId28"/>
            </p:custDataLst>
          </p:nvPr>
        </p:nvCxnSpPr>
        <p:spPr>
          <a:xfrm>
            <a:off x="7318375" y="5327650"/>
            <a:ext cx="6927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 Ours problems and Solution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230120" y="205295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椭圆 3"/>
          <p:cNvSpPr/>
          <p:nvPr>
            <p:custDataLst>
              <p:tags r:id="rId1"/>
            </p:custDataLst>
          </p:nvPr>
        </p:nvSpPr>
        <p:spPr>
          <a:xfrm>
            <a:off x="3271520" y="205295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5" name="椭圆 4"/>
          <p:cNvSpPr/>
          <p:nvPr>
            <p:custDataLst>
              <p:tags r:id="rId2"/>
            </p:custDataLst>
          </p:nvPr>
        </p:nvSpPr>
        <p:spPr>
          <a:xfrm>
            <a:off x="4312920" y="205295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cxnSp>
        <p:nvCxnSpPr>
          <p:cNvPr id="8" name="直接箭头连接符 7"/>
          <p:cNvCxnSpPr>
            <a:stCxn id="3" idx="6"/>
            <a:endCxn id="4" idx="2"/>
          </p:cNvCxnSpPr>
          <p:nvPr/>
        </p:nvCxnSpPr>
        <p:spPr>
          <a:xfrm>
            <a:off x="2727960" y="230187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4" idx="6"/>
            <a:endCxn id="5" idx="2"/>
          </p:cNvCxnSpPr>
          <p:nvPr>
            <p:custDataLst>
              <p:tags r:id="rId3"/>
            </p:custDataLst>
          </p:nvPr>
        </p:nvCxnSpPr>
        <p:spPr>
          <a:xfrm>
            <a:off x="3769360" y="230187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29285" y="1223010"/>
            <a:ext cx="77933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1. Task model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：存在若干工件，每个工件存在若干任务。以右图形式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给出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422640" y="636270"/>
            <a:ext cx="1470660" cy="55854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087610" y="590550"/>
            <a:ext cx="1607820" cy="56311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14095" y="2073275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Plate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1014095" y="3088640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mix1</a:t>
            </a:r>
            <a:endParaRPr lang="en-US" altLang="zh-CN"/>
          </a:p>
        </p:txBody>
      </p:sp>
      <p:sp>
        <p:nvSpPr>
          <p:cNvPr id="16" name="椭圆 15"/>
          <p:cNvSpPr/>
          <p:nvPr>
            <p:custDataLst>
              <p:tags r:id="rId10"/>
            </p:custDataLst>
          </p:nvPr>
        </p:nvSpPr>
        <p:spPr>
          <a:xfrm>
            <a:off x="223012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7" name="椭圆 16"/>
          <p:cNvSpPr/>
          <p:nvPr>
            <p:custDataLst>
              <p:tags r:id="rId11"/>
            </p:custDataLst>
          </p:nvPr>
        </p:nvSpPr>
        <p:spPr>
          <a:xfrm>
            <a:off x="327152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8" name="椭圆 17"/>
          <p:cNvSpPr/>
          <p:nvPr>
            <p:custDataLst>
              <p:tags r:id="rId12"/>
            </p:custDataLst>
          </p:nvPr>
        </p:nvSpPr>
        <p:spPr>
          <a:xfrm>
            <a:off x="431292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19" name="椭圆 18"/>
          <p:cNvSpPr/>
          <p:nvPr>
            <p:custDataLst>
              <p:tags r:id="rId13"/>
            </p:custDataLst>
          </p:nvPr>
        </p:nvSpPr>
        <p:spPr>
          <a:xfrm>
            <a:off x="500634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7</a:t>
            </a:r>
            <a:endParaRPr lang="en-US" altLang="zh-CN"/>
          </a:p>
        </p:txBody>
      </p:sp>
      <p:cxnSp>
        <p:nvCxnSpPr>
          <p:cNvPr id="20" name="直接箭头连接符 19"/>
          <p:cNvCxnSpPr>
            <a:stCxn id="16" idx="6"/>
            <a:endCxn id="17" idx="2"/>
          </p:cNvCxnSpPr>
          <p:nvPr>
            <p:custDataLst>
              <p:tags r:id="rId14"/>
            </p:custDataLst>
          </p:nvPr>
        </p:nvCxnSpPr>
        <p:spPr>
          <a:xfrm>
            <a:off x="2727960" y="333756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7" idx="6"/>
            <a:endCxn id="18" idx="2"/>
          </p:cNvCxnSpPr>
          <p:nvPr>
            <p:custDataLst>
              <p:tags r:id="rId15"/>
            </p:custDataLst>
          </p:nvPr>
        </p:nvCxnSpPr>
        <p:spPr>
          <a:xfrm>
            <a:off x="3769360" y="333756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8" idx="6"/>
            <a:endCxn id="19" idx="2"/>
          </p:cNvCxnSpPr>
          <p:nvPr>
            <p:custDataLst>
              <p:tags r:id="rId16"/>
            </p:custDataLst>
          </p:nvPr>
        </p:nvCxnSpPr>
        <p:spPr>
          <a:xfrm>
            <a:off x="4810760" y="3337560"/>
            <a:ext cx="1955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>
            <p:custDataLst>
              <p:tags r:id="rId17"/>
            </p:custDataLst>
          </p:nvPr>
        </p:nvSpPr>
        <p:spPr>
          <a:xfrm>
            <a:off x="298450" y="3752850"/>
            <a:ext cx="7929880" cy="2928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en-US" altLang="zh-CN"/>
              <a:t>Incubator</a:t>
            </a:r>
            <a:r>
              <a:rPr lang="zh-CN" altLang="en-US"/>
              <a:t>出</a:t>
            </a:r>
            <a:r>
              <a:rPr lang="en-US" altLang="zh-CN"/>
              <a:t>Plate          </a:t>
            </a:r>
            <a:r>
              <a:rPr lang="zh-CN" altLang="en-US"/>
              <a:t>占用设备：</a:t>
            </a:r>
            <a:r>
              <a:rPr lang="en-US" altLang="zh-CN"/>
              <a:t>Incubator      </a:t>
            </a:r>
            <a:r>
              <a:rPr lang="zh-CN" altLang="en-US"/>
              <a:t>释放设备：无</a:t>
            </a:r>
            <a:r>
              <a:rPr lang="en-US" altLang="zh-CN"/>
              <a:t>   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：机械臂取</a:t>
            </a:r>
            <a:r>
              <a:rPr lang="en-US" altLang="zh-CN"/>
              <a:t>Plate              </a:t>
            </a:r>
            <a:r>
              <a:rPr lang="zh-CN" altLang="en-US"/>
              <a:t>占用设备：</a:t>
            </a:r>
            <a:r>
              <a:rPr lang="en-US" altLang="zh-CN"/>
              <a:t> </a:t>
            </a:r>
            <a:r>
              <a:rPr lang="zh-CN" altLang="en-US"/>
              <a:t>机械臂</a:t>
            </a:r>
            <a:r>
              <a:rPr lang="en-US" altLang="zh-CN"/>
              <a:t>         </a:t>
            </a:r>
            <a:r>
              <a:rPr lang="zh-CN" altLang="en-US"/>
              <a:t>释放设备：</a:t>
            </a:r>
            <a:r>
              <a:rPr lang="en-US" altLang="zh-CN"/>
              <a:t>Incubator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：工作站</a:t>
            </a:r>
            <a:r>
              <a:rPr lang="en-US" altLang="zh-CN"/>
              <a:t>load Plate          </a:t>
            </a:r>
            <a:r>
              <a:rPr lang="zh-CN" altLang="en-US"/>
              <a:t>占用设备：工作站板位</a:t>
            </a:r>
            <a:r>
              <a:rPr lang="en-US" altLang="zh-CN"/>
              <a:t>1  </a:t>
            </a:r>
            <a:r>
              <a:rPr lang="zh-CN" altLang="en-US"/>
              <a:t>释放设备：</a:t>
            </a:r>
            <a:r>
              <a:rPr lang="zh-CN" altLang="en-US"/>
              <a:t>机械臂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：</a:t>
            </a:r>
            <a:r>
              <a:rPr lang="en-US" altLang="zh-CN"/>
              <a:t>Incubator2</a:t>
            </a:r>
            <a:r>
              <a:rPr lang="zh-CN" altLang="en-US"/>
              <a:t>出</a:t>
            </a:r>
            <a:r>
              <a:rPr lang="en-US" altLang="zh-CN"/>
              <a:t>mix1        </a:t>
            </a:r>
            <a:r>
              <a:rPr lang="zh-CN" altLang="en-US"/>
              <a:t>占用设备：</a:t>
            </a:r>
            <a:r>
              <a:rPr lang="en-US" altLang="zh-CN"/>
              <a:t>Incubator2    </a:t>
            </a:r>
            <a:r>
              <a:rPr lang="zh-CN" altLang="en-US"/>
              <a:t>释放设备：</a:t>
            </a:r>
            <a:r>
              <a:rPr lang="zh-CN" altLang="en-US"/>
              <a:t>无</a:t>
            </a:r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：机械臂取</a:t>
            </a:r>
            <a:r>
              <a:rPr lang="en-US" altLang="zh-CN"/>
              <a:t>mix1               </a:t>
            </a:r>
            <a:r>
              <a:rPr lang="zh-CN" altLang="en-US"/>
              <a:t>占用设备：机械臂</a:t>
            </a:r>
            <a:r>
              <a:rPr lang="en-US" altLang="zh-CN"/>
              <a:t>          </a:t>
            </a:r>
            <a:r>
              <a:rPr lang="zh-CN" altLang="en-US"/>
              <a:t>释放设备：</a:t>
            </a:r>
            <a:r>
              <a:rPr lang="en-US" altLang="zh-CN"/>
              <a:t>Incubator2</a:t>
            </a:r>
            <a:endParaRPr lang="en-US" altLang="zh-CN"/>
          </a:p>
          <a:p>
            <a:r>
              <a:rPr lang="en-US" altLang="zh-CN"/>
              <a:t>6</a:t>
            </a:r>
            <a:r>
              <a:rPr lang="zh-CN" altLang="en-US"/>
              <a:t>：工作站</a:t>
            </a:r>
            <a:r>
              <a:rPr lang="en-US" altLang="zh-CN"/>
              <a:t>load mix1           </a:t>
            </a:r>
            <a:r>
              <a:rPr lang="zh-CN" altLang="en-US"/>
              <a:t>占用设备：工作站板位</a:t>
            </a:r>
            <a:r>
              <a:rPr lang="en-US" altLang="zh-CN"/>
              <a:t>2  </a:t>
            </a:r>
            <a:r>
              <a:rPr lang="zh-CN" altLang="en-US"/>
              <a:t>释放设备：机械臂</a:t>
            </a:r>
            <a:endParaRPr lang="zh-CN" altLang="en-US"/>
          </a:p>
          <a:p>
            <a:r>
              <a:rPr lang="en-US" altLang="zh-CN"/>
              <a:t>7</a:t>
            </a:r>
            <a:r>
              <a:rPr lang="zh-CN" altLang="en-US"/>
              <a:t>：工作站工作</a:t>
            </a:r>
            <a:r>
              <a:rPr lang="en-US" altLang="zh-CN"/>
              <a:t>	              </a:t>
            </a:r>
            <a:r>
              <a:rPr lang="zh-CN" altLang="en-US"/>
              <a:t>占用设备：工作站</a:t>
            </a:r>
            <a:r>
              <a:rPr lang="en-US" altLang="zh-CN"/>
              <a:t>           </a:t>
            </a:r>
            <a:r>
              <a:rPr lang="zh-CN" altLang="en-US"/>
              <a:t>释放设备：无</a:t>
            </a:r>
            <a:endParaRPr lang="zh-CN" altLang="en-US"/>
          </a:p>
          <a:p>
            <a:r>
              <a:rPr lang="en-US" altLang="zh-CN"/>
              <a:t>8</a:t>
            </a:r>
            <a:r>
              <a:rPr lang="zh-CN" altLang="en-US"/>
              <a:t>：工作站</a:t>
            </a:r>
            <a:r>
              <a:rPr lang="en-US" altLang="zh-CN"/>
              <a:t>unload Plate       </a:t>
            </a:r>
            <a:r>
              <a:rPr lang="zh-CN" altLang="en-US"/>
              <a:t>占用设备：机械臂</a:t>
            </a:r>
            <a:r>
              <a:rPr lang="en-US" altLang="zh-CN"/>
              <a:t>           </a:t>
            </a:r>
            <a:r>
              <a:rPr lang="zh-CN" altLang="en-US"/>
              <a:t>释放设备：工作站板位</a:t>
            </a:r>
            <a:r>
              <a:rPr lang="en-US" altLang="zh-CN"/>
              <a:t>1</a:t>
            </a:r>
            <a:endParaRPr lang="en-US" altLang="zh-CN"/>
          </a:p>
          <a:p>
            <a:r>
              <a:rPr lang="en-US" altLang="zh-CN"/>
              <a:t>9</a:t>
            </a:r>
            <a:r>
              <a:rPr lang="zh-CN" altLang="en-US"/>
              <a:t>：机械臂放</a:t>
            </a:r>
            <a:r>
              <a:rPr lang="en-US" altLang="zh-CN"/>
              <a:t>Plate</a:t>
            </a:r>
            <a:r>
              <a:rPr lang="zh-CN" altLang="en-US"/>
              <a:t>到</a:t>
            </a:r>
            <a:r>
              <a:rPr lang="en-US" altLang="zh-CN"/>
              <a:t>Hotel  </a:t>
            </a:r>
            <a:r>
              <a:rPr lang="zh-CN" altLang="en-US">
                <a:sym typeface="+mn-ea"/>
              </a:rPr>
              <a:t>占用设备：</a:t>
            </a:r>
            <a:r>
              <a:rPr lang="en-US" altLang="zh-CN">
                <a:sym typeface="+mn-ea"/>
              </a:rPr>
              <a:t>Incubator       </a:t>
            </a:r>
            <a:r>
              <a:rPr lang="zh-CN" altLang="en-US">
                <a:sym typeface="+mn-ea"/>
              </a:rPr>
              <a:t>释放设备：机械臂</a:t>
            </a:r>
            <a:endParaRPr lang="zh-CN" altLang="en-US">
              <a:sym typeface="+mn-ea"/>
            </a:endParaRPr>
          </a:p>
          <a:p>
            <a:pPr marL="0" lvl="5"/>
            <a:r>
              <a:rPr lang="en-US" altLang="zh-CN">
                <a:sym typeface="+mn-ea"/>
              </a:rPr>
              <a:t>10: </a:t>
            </a:r>
            <a:r>
              <a:rPr lang="zh-CN" altLang="en-US">
                <a:sym typeface="+mn-ea"/>
              </a:rPr>
              <a:t>工作站</a:t>
            </a:r>
            <a:r>
              <a:rPr lang="en-US" altLang="zh-CN">
                <a:sym typeface="+mn-ea"/>
              </a:rPr>
              <a:t>unload mix1         </a:t>
            </a:r>
            <a:r>
              <a:rPr lang="en-US" altLang="zh-CN">
                <a:sym typeface="+mn-ea"/>
              </a:rPr>
              <a:t>...</a:t>
            </a:r>
            <a:endParaRPr lang="en-US" altLang="zh-CN"/>
          </a:p>
          <a:p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/>
              <a:t> </a:t>
            </a:r>
            <a:endParaRPr lang="en-US" altLang="zh-CN"/>
          </a:p>
        </p:txBody>
      </p:sp>
      <p:cxnSp>
        <p:nvCxnSpPr>
          <p:cNvPr id="31" name="直接箭头连接符 30"/>
          <p:cNvCxnSpPr>
            <a:stCxn id="5" idx="4"/>
            <a:endCxn id="18" idx="0"/>
          </p:cNvCxnSpPr>
          <p:nvPr>
            <p:custDataLst>
              <p:tags r:id="rId18"/>
            </p:custDataLst>
          </p:nvPr>
        </p:nvCxnSpPr>
        <p:spPr>
          <a:xfrm>
            <a:off x="4561840" y="2550795"/>
            <a:ext cx="0" cy="537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>
            <p:custDataLst>
              <p:tags r:id="rId19"/>
            </p:custDataLst>
          </p:nvPr>
        </p:nvSpPr>
        <p:spPr>
          <a:xfrm>
            <a:off x="574929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8</a:t>
            </a:r>
            <a:endParaRPr lang="en-US" altLang="zh-CN"/>
          </a:p>
        </p:txBody>
      </p:sp>
      <p:cxnSp>
        <p:nvCxnSpPr>
          <p:cNvPr id="34" name="直接箭头连接符 33"/>
          <p:cNvCxnSpPr>
            <a:stCxn id="19" idx="6"/>
            <a:endCxn id="33" idx="2"/>
          </p:cNvCxnSpPr>
          <p:nvPr>
            <p:custDataLst>
              <p:tags r:id="rId20"/>
            </p:custDataLst>
          </p:nvPr>
        </p:nvCxnSpPr>
        <p:spPr>
          <a:xfrm>
            <a:off x="5504180" y="3337560"/>
            <a:ext cx="245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3" idx="0"/>
            <a:endCxn id="36" idx="4"/>
          </p:cNvCxnSpPr>
          <p:nvPr>
            <p:custDataLst>
              <p:tags r:id="rId21"/>
            </p:custDataLst>
          </p:nvPr>
        </p:nvCxnSpPr>
        <p:spPr>
          <a:xfrm flipV="1">
            <a:off x="5998210" y="2820035"/>
            <a:ext cx="0" cy="2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>
            <p:custDataLst>
              <p:tags r:id="rId22"/>
            </p:custDataLst>
          </p:nvPr>
        </p:nvSpPr>
        <p:spPr>
          <a:xfrm>
            <a:off x="5749290" y="23221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9</a:t>
            </a:r>
            <a:endParaRPr lang="en-US" altLang="zh-CN"/>
          </a:p>
        </p:txBody>
      </p:sp>
      <p:sp>
        <p:nvSpPr>
          <p:cNvPr id="37" name="椭圆 36"/>
          <p:cNvSpPr/>
          <p:nvPr>
            <p:custDataLst>
              <p:tags r:id="rId23"/>
            </p:custDataLst>
          </p:nvPr>
        </p:nvSpPr>
        <p:spPr>
          <a:xfrm>
            <a:off x="6506845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/>
              <a:t>10</a:t>
            </a:r>
            <a:endParaRPr lang="en-US" altLang="zh-CN" sz="1200"/>
          </a:p>
        </p:txBody>
      </p:sp>
      <p:cxnSp>
        <p:nvCxnSpPr>
          <p:cNvPr id="38" name="直接箭头连接符 37"/>
          <p:cNvCxnSpPr>
            <a:stCxn id="33" idx="6"/>
            <a:endCxn id="37" idx="2"/>
          </p:cNvCxnSpPr>
          <p:nvPr>
            <p:custDataLst>
              <p:tags r:id="rId24"/>
            </p:custDataLst>
          </p:nvPr>
        </p:nvCxnSpPr>
        <p:spPr>
          <a:xfrm>
            <a:off x="6247130" y="3337560"/>
            <a:ext cx="2597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>
            <p:custDataLst>
              <p:tags r:id="rId25"/>
            </p:custDataLst>
          </p:nvPr>
        </p:nvSpPr>
        <p:spPr>
          <a:xfrm>
            <a:off x="6506845" y="23221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/>
              <a:t>11</a:t>
            </a:r>
            <a:endParaRPr lang="en-US" altLang="zh-CN" sz="1200"/>
          </a:p>
        </p:txBody>
      </p:sp>
      <p:cxnSp>
        <p:nvCxnSpPr>
          <p:cNvPr id="40" name="直接箭头连接符 39"/>
          <p:cNvCxnSpPr>
            <a:stCxn id="37" idx="0"/>
            <a:endCxn id="39" idx="4"/>
          </p:cNvCxnSpPr>
          <p:nvPr>
            <p:custDataLst>
              <p:tags r:id="rId26"/>
            </p:custDataLst>
          </p:nvPr>
        </p:nvCxnSpPr>
        <p:spPr>
          <a:xfrm flipV="1">
            <a:off x="6755765" y="2820035"/>
            <a:ext cx="0" cy="2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 Ours problems and Solution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230120" y="205295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椭圆 3"/>
          <p:cNvSpPr/>
          <p:nvPr>
            <p:custDataLst>
              <p:tags r:id="rId1"/>
            </p:custDataLst>
          </p:nvPr>
        </p:nvSpPr>
        <p:spPr>
          <a:xfrm>
            <a:off x="3271520" y="205295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5" name="椭圆 4"/>
          <p:cNvSpPr/>
          <p:nvPr>
            <p:custDataLst>
              <p:tags r:id="rId2"/>
            </p:custDataLst>
          </p:nvPr>
        </p:nvSpPr>
        <p:spPr>
          <a:xfrm>
            <a:off x="4312920" y="205295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cxnSp>
        <p:nvCxnSpPr>
          <p:cNvPr id="8" name="直接箭头连接符 7"/>
          <p:cNvCxnSpPr>
            <a:stCxn id="3" idx="6"/>
            <a:endCxn id="4" idx="2"/>
          </p:cNvCxnSpPr>
          <p:nvPr/>
        </p:nvCxnSpPr>
        <p:spPr>
          <a:xfrm>
            <a:off x="2727960" y="230187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4" idx="6"/>
            <a:endCxn id="5" idx="2"/>
          </p:cNvCxnSpPr>
          <p:nvPr>
            <p:custDataLst>
              <p:tags r:id="rId3"/>
            </p:custDataLst>
          </p:nvPr>
        </p:nvCxnSpPr>
        <p:spPr>
          <a:xfrm>
            <a:off x="3769360" y="230187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29285" y="1223010"/>
            <a:ext cx="77933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2. Resource model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：所有可用设备类型，以及每个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task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在设备上对应的工作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时间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4095" y="2073275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Plate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1014095" y="3088640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mix1</a:t>
            </a:r>
            <a:endParaRPr lang="en-US" altLang="zh-CN"/>
          </a:p>
        </p:txBody>
      </p:sp>
      <p:sp>
        <p:nvSpPr>
          <p:cNvPr id="16" name="椭圆 15"/>
          <p:cNvSpPr/>
          <p:nvPr>
            <p:custDataLst>
              <p:tags r:id="rId6"/>
            </p:custDataLst>
          </p:nvPr>
        </p:nvSpPr>
        <p:spPr>
          <a:xfrm>
            <a:off x="223012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7" name="椭圆 16"/>
          <p:cNvSpPr/>
          <p:nvPr>
            <p:custDataLst>
              <p:tags r:id="rId7"/>
            </p:custDataLst>
          </p:nvPr>
        </p:nvSpPr>
        <p:spPr>
          <a:xfrm>
            <a:off x="327152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8" name="椭圆 17"/>
          <p:cNvSpPr/>
          <p:nvPr>
            <p:custDataLst>
              <p:tags r:id="rId8"/>
            </p:custDataLst>
          </p:nvPr>
        </p:nvSpPr>
        <p:spPr>
          <a:xfrm>
            <a:off x="431292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19" name="椭圆 18"/>
          <p:cNvSpPr/>
          <p:nvPr>
            <p:custDataLst>
              <p:tags r:id="rId9"/>
            </p:custDataLst>
          </p:nvPr>
        </p:nvSpPr>
        <p:spPr>
          <a:xfrm>
            <a:off x="500634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7</a:t>
            </a:r>
            <a:endParaRPr lang="en-US" altLang="zh-CN"/>
          </a:p>
        </p:txBody>
      </p:sp>
      <p:cxnSp>
        <p:nvCxnSpPr>
          <p:cNvPr id="20" name="直接箭头连接符 19"/>
          <p:cNvCxnSpPr>
            <a:stCxn id="16" idx="6"/>
            <a:endCxn id="17" idx="2"/>
          </p:cNvCxnSpPr>
          <p:nvPr>
            <p:custDataLst>
              <p:tags r:id="rId10"/>
            </p:custDataLst>
          </p:nvPr>
        </p:nvCxnSpPr>
        <p:spPr>
          <a:xfrm>
            <a:off x="2727960" y="333756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7" idx="6"/>
            <a:endCxn id="18" idx="2"/>
          </p:cNvCxnSpPr>
          <p:nvPr>
            <p:custDataLst>
              <p:tags r:id="rId11"/>
            </p:custDataLst>
          </p:nvPr>
        </p:nvCxnSpPr>
        <p:spPr>
          <a:xfrm>
            <a:off x="3769360" y="333756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8" idx="6"/>
            <a:endCxn id="19" idx="2"/>
          </p:cNvCxnSpPr>
          <p:nvPr>
            <p:custDataLst>
              <p:tags r:id="rId12"/>
            </p:custDataLst>
          </p:nvPr>
        </p:nvCxnSpPr>
        <p:spPr>
          <a:xfrm>
            <a:off x="4810760" y="3337560"/>
            <a:ext cx="1955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>
            <p:custDataLst>
              <p:tags r:id="rId13"/>
            </p:custDataLst>
          </p:nvPr>
        </p:nvSpPr>
        <p:spPr>
          <a:xfrm>
            <a:off x="298450" y="3855085"/>
            <a:ext cx="7929880" cy="2928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en-US" altLang="zh-CN"/>
              <a:t>Incubator</a:t>
            </a:r>
            <a:r>
              <a:rPr lang="zh-CN" altLang="en-US"/>
              <a:t>出</a:t>
            </a:r>
            <a:r>
              <a:rPr lang="en-US" altLang="zh-CN"/>
              <a:t>Plate          </a:t>
            </a:r>
            <a:r>
              <a:rPr lang="zh-CN" altLang="en-US"/>
              <a:t>占用设备：</a:t>
            </a:r>
            <a:r>
              <a:rPr lang="en-US" altLang="zh-CN"/>
              <a:t>Incubator      </a:t>
            </a:r>
            <a:r>
              <a:rPr lang="zh-CN" altLang="en-US"/>
              <a:t>释放设备：无</a:t>
            </a:r>
            <a:r>
              <a:rPr lang="en-US" altLang="zh-CN"/>
              <a:t>   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：机械臂取</a:t>
            </a:r>
            <a:r>
              <a:rPr lang="en-US" altLang="zh-CN"/>
              <a:t>Plate              </a:t>
            </a:r>
            <a:r>
              <a:rPr lang="zh-CN" altLang="en-US"/>
              <a:t>占用设备：</a:t>
            </a:r>
            <a:r>
              <a:rPr lang="en-US" altLang="zh-CN"/>
              <a:t> </a:t>
            </a:r>
            <a:r>
              <a:rPr lang="zh-CN" altLang="en-US"/>
              <a:t>机械臂</a:t>
            </a:r>
            <a:r>
              <a:rPr lang="en-US" altLang="zh-CN"/>
              <a:t>         </a:t>
            </a:r>
            <a:r>
              <a:rPr lang="zh-CN" altLang="en-US"/>
              <a:t>释放设备：</a:t>
            </a:r>
            <a:r>
              <a:rPr lang="en-US" altLang="zh-CN"/>
              <a:t>Incubator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：工作站</a:t>
            </a:r>
            <a:r>
              <a:rPr lang="en-US" altLang="zh-CN"/>
              <a:t>load Plate          </a:t>
            </a:r>
            <a:r>
              <a:rPr lang="zh-CN" altLang="en-US"/>
              <a:t>占用设备：工作站板位</a:t>
            </a:r>
            <a:r>
              <a:rPr lang="en-US" altLang="zh-CN"/>
              <a:t>1  </a:t>
            </a:r>
            <a:r>
              <a:rPr lang="zh-CN" altLang="en-US"/>
              <a:t>释放设备：</a:t>
            </a:r>
            <a:r>
              <a:rPr lang="zh-CN" altLang="en-US"/>
              <a:t>机械臂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：</a:t>
            </a:r>
            <a:r>
              <a:rPr lang="en-US" altLang="zh-CN"/>
              <a:t>Incubator2</a:t>
            </a:r>
            <a:r>
              <a:rPr lang="zh-CN" altLang="en-US"/>
              <a:t>出</a:t>
            </a:r>
            <a:r>
              <a:rPr lang="en-US" altLang="zh-CN"/>
              <a:t>mix1        </a:t>
            </a:r>
            <a:r>
              <a:rPr lang="zh-CN" altLang="en-US"/>
              <a:t>占用设备：</a:t>
            </a:r>
            <a:r>
              <a:rPr lang="en-US" altLang="zh-CN"/>
              <a:t>Incubator2    </a:t>
            </a:r>
            <a:r>
              <a:rPr lang="zh-CN" altLang="en-US"/>
              <a:t>释放设备：</a:t>
            </a:r>
            <a:r>
              <a:rPr lang="zh-CN" altLang="en-US"/>
              <a:t>无</a:t>
            </a:r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：机械臂取</a:t>
            </a:r>
            <a:r>
              <a:rPr lang="en-US" altLang="zh-CN"/>
              <a:t>mix1               </a:t>
            </a:r>
            <a:r>
              <a:rPr lang="zh-CN" altLang="en-US"/>
              <a:t>占用设备：机械臂</a:t>
            </a:r>
            <a:r>
              <a:rPr lang="en-US" altLang="zh-CN"/>
              <a:t>          </a:t>
            </a:r>
            <a:r>
              <a:rPr lang="zh-CN" altLang="en-US"/>
              <a:t>释放设备：</a:t>
            </a:r>
            <a:r>
              <a:rPr lang="en-US" altLang="zh-CN"/>
              <a:t>Incubator2</a:t>
            </a:r>
            <a:endParaRPr lang="en-US" altLang="zh-CN"/>
          </a:p>
          <a:p>
            <a:r>
              <a:rPr lang="en-US" altLang="zh-CN"/>
              <a:t>6</a:t>
            </a:r>
            <a:r>
              <a:rPr lang="zh-CN" altLang="en-US"/>
              <a:t>：工作站</a:t>
            </a:r>
            <a:r>
              <a:rPr lang="en-US" altLang="zh-CN"/>
              <a:t>load mix1           </a:t>
            </a:r>
            <a:r>
              <a:rPr lang="zh-CN" altLang="en-US"/>
              <a:t>占用设备：工作站板位</a:t>
            </a:r>
            <a:r>
              <a:rPr lang="en-US" altLang="zh-CN"/>
              <a:t>2  </a:t>
            </a:r>
            <a:r>
              <a:rPr lang="zh-CN" altLang="en-US"/>
              <a:t>释放设备：机械臂</a:t>
            </a:r>
            <a:endParaRPr lang="zh-CN" altLang="en-US"/>
          </a:p>
          <a:p>
            <a:r>
              <a:rPr lang="en-US" altLang="zh-CN"/>
              <a:t>7</a:t>
            </a:r>
            <a:r>
              <a:rPr lang="zh-CN" altLang="en-US"/>
              <a:t>：工作站工作</a:t>
            </a:r>
            <a:r>
              <a:rPr lang="en-US" altLang="zh-CN"/>
              <a:t>	              </a:t>
            </a:r>
            <a:r>
              <a:rPr lang="zh-CN" altLang="en-US"/>
              <a:t>占用设备：工作站</a:t>
            </a:r>
            <a:r>
              <a:rPr lang="en-US" altLang="zh-CN"/>
              <a:t>           </a:t>
            </a:r>
            <a:r>
              <a:rPr lang="zh-CN" altLang="en-US"/>
              <a:t>释放设备：无</a:t>
            </a:r>
            <a:endParaRPr lang="zh-CN" altLang="en-US"/>
          </a:p>
          <a:p>
            <a:r>
              <a:rPr lang="en-US" altLang="zh-CN"/>
              <a:t>8</a:t>
            </a:r>
            <a:r>
              <a:rPr lang="zh-CN" altLang="en-US"/>
              <a:t>：工作站</a:t>
            </a:r>
            <a:r>
              <a:rPr lang="en-US" altLang="zh-CN"/>
              <a:t>unload Plate       </a:t>
            </a:r>
            <a:r>
              <a:rPr lang="zh-CN" altLang="en-US"/>
              <a:t>占用设备：机械臂</a:t>
            </a:r>
            <a:r>
              <a:rPr lang="en-US" altLang="zh-CN"/>
              <a:t>           </a:t>
            </a:r>
            <a:r>
              <a:rPr lang="zh-CN" altLang="en-US"/>
              <a:t>释放设备：工作站板位</a:t>
            </a:r>
            <a:r>
              <a:rPr lang="en-US" altLang="zh-CN"/>
              <a:t>1</a:t>
            </a:r>
            <a:endParaRPr lang="en-US" altLang="zh-CN"/>
          </a:p>
          <a:p>
            <a:r>
              <a:rPr lang="en-US" altLang="zh-CN"/>
              <a:t>9</a:t>
            </a:r>
            <a:r>
              <a:rPr lang="zh-CN" altLang="en-US"/>
              <a:t>：机械臂放</a:t>
            </a:r>
            <a:r>
              <a:rPr lang="en-US" altLang="zh-CN"/>
              <a:t>Plate</a:t>
            </a:r>
            <a:r>
              <a:rPr lang="zh-CN" altLang="en-US"/>
              <a:t>到</a:t>
            </a:r>
            <a:r>
              <a:rPr lang="en-US" altLang="zh-CN"/>
              <a:t>Hotel  </a:t>
            </a:r>
            <a:r>
              <a:rPr lang="zh-CN" altLang="en-US">
                <a:sym typeface="+mn-ea"/>
              </a:rPr>
              <a:t>占用设备：</a:t>
            </a:r>
            <a:r>
              <a:rPr lang="en-US" altLang="zh-CN">
                <a:sym typeface="+mn-ea"/>
              </a:rPr>
              <a:t>Incubator       </a:t>
            </a:r>
            <a:r>
              <a:rPr lang="zh-CN" altLang="en-US">
                <a:sym typeface="+mn-ea"/>
              </a:rPr>
              <a:t>释放设备：机械臂</a:t>
            </a:r>
            <a:endParaRPr lang="zh-CN" altLang="en-US">
              <a:sym typeface="+mn-ea"/>
            </a:endParaRPr>
          </a:p>
          <a:p>
            <a:pPr marL="0" lvl="5"/>
            <a:r>
              <a:rPr lang="en-US" altLang="zh-CN">
                <a:sym typeface="+mn-ea"/>
              </a:rPr>
              <a:t>10: </a:t>
            </a:r>
            <a:r>
              <a:rPr lang="zh-CN" altLang="en-US">
                <a:sym typeface="+mn-ea"/>
              </a:rPr>
              <a:t>工作站</a:t>
            </a:r>
            <a:r>
              <a:rPr lang="en-US" altLang="zh-CN">
                <a:sym typeface="+mn-ea"/>
              </a:rPr>
              <a:t>unload mix1         </a:t>
            </a:r>
            <a:r>
              <a:rPr lang="en-US" altLang="zh-CN">
                <a:sym typeface="+mn-ea"/>
              </a:rPr>
              <a:t>...</a:t>
            </a:r>
            <a:endParaRPr lang="en-US" altLang="zh-CN"/>
          </a:p>
          <a:p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/>
              <a:t> </a:t>
            </a:r>
            <a:endParaRPr lang="en-US" altLang="zh-CN"/>
          </a:p>
        </p:txBody>
      </p:sp>
      <p:cxnSp>
        <p:nvCxnSpPr>
          <p:cNvPr id="31" name="直接箭头连接符 30"/>
          <p:cNvCxnSpPr>
            <a:stCxn id="5" idx="4"/>
            <a:endCxn id="18" idx="0"/>
          </p:cNvCxnSpPr>
          <p:nvPr>
            <p:custDataLst>
              <p:tags r:id="rId14"/>
            </p:custDataLst>
          </p:nvPr>
        </p:nvCxnSpPr>
        <p:spPr>
          <a:xfrm>
            <a:off x="4561840" y="2550795"/>
            <a:ext cx="0" cy="537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>
            <p:custDataLst>
              <p:tags r:id="rId15"/>
            </p:custDataLst>
          </p:nvPr>
        </p:nvSpPr>
        <p:spPr>
          <a:xfrm>
            <a:off x="574929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8</a:t>
            </a:r>
            <a:endParaRPr lang="en-US" altLang="zh-CN"/>
          </a:p>
        </p:txBody>
      </p:sp>
      <p:cxnSp>
        <p:nvCxnSpPr>
          <p:cNvPr id="34" name="直接箭头连接符 33"/>
          <p:cNvCxnSpPr>
            <a:stCxn id="19" idx="6"/>
            <a:endCxn id="33" idx="2"/>
          </p:cNvCxnSpPr>
          <p:nvPr>
            <p:custDataLst>
              <p:tags r:id="rId16"/>
            </p:custDataLst>
          </p:nvPr>
        </p:nvCxnSpPr>
        <p:spPr>
          <a:xfrm>
            <a:off x="5504180" y="3337560"/>
            <a:ext cx="245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3" idx="0"/>
            <a:endCxn id="36" idx="4"/>
          </p:cNvCxnSpPr>
          <p:nvPr>
            <p:custDataLst>
              <p:tags r:id="rId17"/>
            </p:custDataLst>
          </p:nvPr>
        </p:nvCxnSpPr>
        <p:spPr>
          <a:xfrm flipV="1">
            <a:off x="5998210" y="2820035"/>
            <a:ext cx="0" cy="2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>
            <p:custDataLst>
              <p:tags r:id="rId18"/>
            </p:custDataLst>
          </p:nvPr>
        </p:nvSpPr>
        <p:spPr>
          <a:xfrm>
            <a:off x="5749290" y="23221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9</a:t>
            </a:r>
            <a:endParaRPr lang="en-US" altLang="zh-CN"/>
          </a:p>
        </p:txBody>
      </p:sp>
      <p:sp>
        <p:nvSpPr>
          <p:cNvPr id="37" name="椭圆 36"/>
          <p:cNvSpPr/>
          <p:nvPr>
            <p:custDataLst>
              <p:tags r:id="rId19"/>
            </p:custDataLst>
          </p:nvPr>
        </p:nvSpPr>
        <p:spPr>
          <a:xfrm>
            <a:off x="6506845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/>
              <a:t>10</a:t>
            </a:r>
            <a:endParaRPr lang="en-US" altLang="zh-CN" sz="1200"/>
          </a:p>
        </p:txBody>
      </p:sp>
      <p:cxnSp>
        <p:nvCxnSpPr>
          <p:cNvPr id="38" name="直接箭头连接符 37"/>
          <p:cNvCxnSpPr>
            <a:stCxn id="33" idx="6"/>
            <a:endCxn id="37" idx="2"/>
          </p:cNvCxnSpPr>
          <p:nvPr>
            <p:custDataLst>
              <p:tags r:id="rId20"/>
            </p:custDataLst>
          </p:nvPr>
        </p:nvCxnSpPr>
        <p:spPr>
          <a:xfrm>
            <a:off x="6247130" y="3337560"/>
            <a:ext cx="2597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>
            <p:custDataLst>
              <p:tags r:id="rId21"/>
            </p:custDataLst>
          </p:nvPr>
        </p:nvSpPr>
        <p:spPr>
          <a:xfrm>
            <a:off x="6506845" y="23221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/>
              <a:t>11</a:t>
            </a:r>
            <a:endParaRPr lang="en-US" altLang="zh-CN" sz="1200"/>
          </a:p>
        </p:txBody>
      </p:sp>
      <p:cxnSp>
        <p:nvCxnSpPr>
          <p:cNvPr id="40" name="直接箭头连接符 39"/>
          <p:cNvCxnSpPr>
            <a:stCxn id="37" idx="0"/>
            <a:endCxn id="39" idx="4"/>
          </p:cNvCxnSpPr>
          <p:nvPr>
            <p:custDataLst>
              <p:tags r:id="rId22"/>
            </p:custDataLst>
          </p:nvPr>
        </p:nvCxnSpPr>
        <p:spPr>
          <a:xfrm flipV="1">
            <a:off x="6755765" y="2820035"/>
            <a:ext cx="0" cy="2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8683625" y="1569720"/>
            <a:ext cx="2890520" cy="2296795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25"/>
            </p:custDataLst>
          </p:nvPr>
        </p:nvGraphicFramePr>
        <p:xfrm>
          <a:off x="8875395" y="4373880"/>
          <a:ext cx="2506980" cy="153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3490"/>
                <a:gridCol w="1253490"/>
              </a:tblGrid>
              <a:tr h="3962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task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time</a:t>
                      </a:r>
                      <a:endParaRPr lang="en-US" altLang="zh-CN"/>
                    </a:p>
                  </a:txBody>
                  <a:tcPr/>
                </a:tc>
              </a:tr>
              <a:tr h="386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</a:t>
                      </a:r>
                      <a:endParaRPr lang="en-US" altLang="zh-CN" i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5s</a:t>
                      </a:r>
                      <a:endParaRPr lang="en-US" altLang="zh-CN"/>
                    </a:p>
                  </a:txBody>
                  <a:tcPr/>
                </a:tc>
              </a:tr>
              <a:tr h="3759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</a:t>
                      </a:r>
                      <a:endParaRPr lang="en-US" altLang="zh-CN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10s</a:t>
                      </a:r>
                      <a:endParaRPr lang="en-US" altLang="zh-CN"/>
                    </a:p>
                  </a:txBody>
                  <a:tcPr/>
                </a:tc>
              </a:tr>
              <a:tr h="3759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 Ours problems and Solution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230120" y="205295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/>
              <a:t>1</a:t>
            </a:r>
            <a:endParaRPr lang="en-US" altLang="zh-CN" sz="1600"/>
          </a:p>
        </p:txBody>
      </p:sp>
      <p:sp>
        <p:nvSpPr>
          <p:cNvPr id="4" name="椭圆 3"/>
          <p:cNvSpPr/>
          <p:nvPr>
            <p:custDataLst>
              <p:tags r:id="rId1"/>
            </p:custDataLst>
          </p:nvPr>
        </p:nvSpPr>
        <p:spPr>
          <a:xfrm>
            <a:off x="3271520" y="205295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5" name="椭圆 4"/>
          <p:cNvSpPr/>
          <p:nvPr>
            <p:custDataLst>
              <p:tags r:id="rId2"/>
            </p:custDataLst>
          </p:nvPr>
        </p:nvSpPr>
        <p:spPr>
          <a:xfrm>
            <a:off x="4312920" y="205295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cxnSp>
        <p:nvCxnSpPr>
          <p:cNvPr id="8" name="直接箭头连接符 7"/>
          <p:cNvCxnSpPr>
            <a:stCxn id="3" idx="6"/>
            <a:endCxn id="4" idx="2"/>
          </p:cNvCxnSpPr>
          <p:nvPr/>
        </p:nvCxnSpPr>
        <p:spPr>
          <a:xfrm>
            <a:off x="2727960" y="230187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4" idx="6"/>
            <a:endCxn id="5" idx="2"/>
          </p:cNvCxnSpPr>
          <p:nvPr>
            <p:custDataLst>
              <p:tags r:id="rId3"/>
            </p:custDataLst>
          </p:nvPr>
        </p:nvCxnSpPr>
        <p:spPr>
          <a:xfrm>
            <a:off x="3769360" y="230187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29285" y="1223010"/>
            <a:ext cx="77933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3. Objectives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minimize makespan,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即最小化完工时间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4095" y="2073275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Plate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1014095" y="3088640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mix1</a:t>
            </a:r>
            <a:endParaRPr lang="en-US" altLang="zh-CN"/>
          </a:p>
        </p:txBody>
      </p:sp>
      <p:sp>
        <p:nvSpPr>
          <p:cNvPr id="16" name="椭圆 15"/>
          <p:cNvSpPr/>
          <p:nvPr>
            <p:custDataLst>
              <p:tags r:id="rId6"/>
            </p:custDataLst>
          </p:nvPr>
        </p:nvSpPr>
        <p:spPr>
          <a:xfrm>
            <a:off x="223012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7" name="椭圆 16"/>
          <p:cNvSpPr/>
          <p:nvPr>
            <p:custDataLst>
              <p:tags r:id="rId7"/>
            </p:custDataLst>
          </p:nvPr>
        </p:nvSpPr>
        <p:spPr>
          <a:xfrm>
            <a:off x="327152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8" name="椭圆 17"/>
          <p:cNvSpPr/>
          <p:nvPr>
            <p:custDataLst>
              <p:tags r:id="rId8"/>
            </p:custDataLst>
          </p:nvPr>
        </p:nvSpPr>
        <p:spPr>
          <a:xfrm>
            <a:off x="431292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19" name="椭圆 18"/>
          <p:cNvSpPr/>
          <p:nvPr>
            <p:custDataLst>
              <p:tags r:id="rId9"/>
            </p:custDataLst>
          </p:nvPr>
        </p:nvSpPr>
        <p:spPr>
          <a:xfrm>
            <a:off x="500634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7</a:t>
            </a:r>
            <a:endParaRPr lang="en-US" altLang="zh-CN"/>
          </a:p>
        </p:txBody>
      </p:sp>
      <p:cxnSp>
        <p:nvCxnSpPr>
          <p:cNvPr id="20" name="直接箭头连接符 19"/>
          <p:cNvCxnSpPr>
            <a:stCxn id="16" idx="6"/>
            <a:endCxn id="17" idx="2"/>
          </p:cNvCxnSpPr>
          <p:nvPr>
            <p:custDataLst>
              <p:tags r:id="rId10"/>
            </p:custDataLst>
          </p:nvPr>
        </p:nvCxnSpPr>
        <p:spPr>
          <a:xfrm>
            <a:off x="2727960" y="333756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7" idx="6"/>
            <a:endCxn id="18" idx="2"/>
          </p:cNvCxnSpPr>
          <p:nvPr>
            <p:custDataLst>
              <p:tags r:id="rId11"/>
            </p:custDataLst>
          </p:nvPr>
        </p:nvCxnSpPr>
        <p:spPr>
          <a:xfrm>
            <a:off x="3769360" y="333756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8" idx="6"/>
            <a:endCxn id="19" idx="2"/>
          </p:cNvCxnSpPr>
          <p:nvPr>
            <p:custDataLst>
              <p:tags r:id="rId12"/>
            </p:custDataLst>
          </p:nvPr>
        </p:nvCxnSpPr>
        <p:spPr>
          <a:xfrm>
            <a:off x="4810760" y="3337560"/>
            <a:ext cx="1955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" idx="4"/>
            <a:endCxn id="18" idx="0"/>
          </p:cNvCxnSpPr>
          <p:nvPr>
            <p:custDataLst>
              <p:tags r:id="rId13"/>
            </p:custDataLst>
          </p:nvPr>
        </p:nvCxnSpPr>
        <p:spPr>
          <a:xfrm>
            <a:off x="4561840" y="2550795"/>
            <a:ext cx="0" cy="537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>
            <p:custDataLst>
              <p:tags r:id="rId14"/>
            </p:custDataLst>
          </p:nvPr>
        </p:nvSpPr>
        <p:spPr>
          <a:xfrm>
            <a:off x="574929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8</a:t>
            </a:r>
            <a:endParaRPr lang="en-US" altLang="zh-CN"/>
          </a:p>
        </p:txBody>
      </p:sp>
      <p:cxnSp>
        <p:nvCxnSpPr>
          <p:cNvPr id="34" name="直接箭头连接符 33"/>
          <p:cNvCxnSpPr>
            <a:stCxn id="19" idx="6"/>
            <a:endCxn id="33" idx="2"/>
          </p:cNvCxnSpPr>
          <p:nvPr>
            <p:custDataLst>
              <p:tags r:id="rId15"/>
            </p:custDataLst>
          </p:nvPr>
        </p:nvCxnSpPr>
        <p:spPr>
          <a:xfrm>
            <a:off x="5504180" y="3337560"/>
            <a:ext cx="245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3" idx="0"/>
            <a:endCxn id="36" idx="4"/>
          </p:cNvCxnSpPr>
          <p:nvPr>
            <p:custDataLst>
              <p:tags r:id="rId16"/>
            </p:custDataLst>
          </p:nvPr>
        </p:nvCxnSpPr>
        <p:spPr>
          <a:xfrm flipV="1">
            <a:off x="5998210" y="2820035"/>
            <a:ext cx="0" cy="2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>
            <p:custDataLst>
              <p:tags r:id="rId17"/>
            </p:custDataLst>
          </p:nvPr>
        </p:nvSpPr>
        <p:spPr>
          <a:xfrm>
            <a:off x="5749290" y="23221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9</a:t>
            </a:r>
            <a:endParaRPr lang="en-US" altLang="zh-CN"/>
          </a:p>
        </p:txBody>
      </p:sp>
      <p:sp>
        <p:nvSpPr>
          <p:cNvPr id="37" name="椭圆 36"/>
          <p:cNvSpPr/>
          <p:nvPr>
            <p:custDataLst>
              <p:tags r:id="rId18"/>
            </p:custDataLst>
          </p:nvPr>
        </p:nvSpPr>
        <p:spPr>
          <a:xfrm>
            <a:off x="6506845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/>
              <a:t>10</a:t>
            </a:r>
            <a:endParaRPr lang="en-US" altLang="zh-CN" sz="1200"/>
          </a:p>
        </p:txBody>
      </p:sp>
      <p:cxnSp>
        <p:nvCxnSpPr>
          <p:cNvPr id="38" name="直接箭头连接符 37"/>
          <p:cNvCxnSpPr>
            <a:stCxn id="33" idx="6"/>
            <a:endCxn id="37" idx="2"/>
          </p:cNvCxnSpPr>
          <p:nvPr>
            <p:custDataLst>
              <p:tags r:id="rId19"/>
            </p:custDataLst>
          </p:nvPr>
        </p:nvCxnSpPr>
        <p:spPr>
          <a:xfrm>
            <a:off x="6247130" y="3337560"/>
            <a:ext cx="2597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>
            <p:custDataLst>
              <p:tags r:id="rId20"/>
            </p:custDataLst>
          </p:nvPr>
        </p:nvSpPr>
        <p:spPr>
          <a:xfrm>
            <a:off x="6506845" y="23221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/>
              <a:t>11</a:t>
            </a:r>
            <a:endParaRPr lang="en-US" altLang="zh-CN" sz="1200"/>
          </a:p>
        </p:txBody>
      </p:sp>
      <p:cxnSp>
        <p:nvCxnSpPr>
          <p:cNvPr id="40" name="直接箭头连接符 39"/>
          <p:cNvCxnSpPr>
            <a:stCxn id="37" idx="0"/>
            <a:endCxn id="39" idx="4"/>
          </p:cNvCxnSpPr>
          <p:nvPr>
            <p:custDataLst>
              <p:tags r:id="rId21"/>
            </p:custDataLst>
          </p:nvPr>
        </p:nvCxnSpPr>
        <p:spPr>
          <a:xfrm flipV="1">
            <a:off x="6755765" y="2820035"/>
            <a:ext cx="0" cy="2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5"/>
          <p:cNvGraphicFramePr/>
          <p:nvPr>
            <p:custDataLst>
              <p:tags r:id="rId22"/>
            </p:custDataLst>
          </p:nvPr>
        </p:nvGraphicFramePr>
        <p:xfrm>
          <a:off x="8589010" y="563880"/>
          <a:ext cx="3289935" cy="2058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645"/>
                <a:gridCol w="1096645"/>
                <a:gridCol w="1096645"/>
              </a:tblGrid>
              <a:tr h="4197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task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time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machine</a:t>
                      </a:r>
                      <a:endParaRPr lang="en-US" altLang="zh-CN"/>
                    </a:p>
                  </a:txBody>
                  <a:tcPr/>
                </a:tc>
              </a:tr>
              <a:tr h="6292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</a:t>
                      </a:r>
                      <a:endParaRPr lang="en-US" altLang="zh-CN" i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Incubator</a:t>
                      </a:r>
                      <a:endParaRPr lang="en-US" altLang="zh-CN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</a:t>
                      </a:r>
                      <a:endParaRPr lang="en-US" altLang="zh-CN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机械臂</a:t>
                      </a:r>
                      <a:endParaRPr lang="zh-CN" alt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工作站</a:t>
                      </a:r>
                      <a:r>
                        <a:rPr lang="en-US" altLang="zh-CN"/>
                        <a:t>1</a:t>
                      </a:r>
                      <a:r>
                        <a:rPr lang="zh-CN" altLang="en-US"/>
                        <a:t>板位</a:t>
                      </a:r>
                      <a:r>
                        <a:rPr lang="en-US" altLang="zh-CN"/>
                        <a:t>1</a:t>
                      </a:r>
                      <a:r>
                        <a:rPr lang="zh-CN" altLang="en-US"/>
                        <a:t>，工作站</a:t>
                      </a:r>
                      <a:r>
                        <a:rPr lang="en-US" altLang="zh-CN"/>
                        <a:t>2</a:t>
                      </a:r>
                      <a:r>
                        <a:rPr lang="zh-CN" altLang="en-US"/>
                        <a:t>板位</a:t>
                      </a:r>
                      <a:r>
                        <a:rPr lang="en-US" altLang="zh-CN"/>
                        <a:t>1...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椭圆 6"/>
          <p:cNvSpPr/>
          <p:nvPr>
            <p:custDataLst>
              <p:tags r:id="rId23"/>
            </p:custDataLst>
          </p:nvPr>
        </p:nvSpPr>
        <p:spPr>
          <a:xfrm>
            <a:off x="2230120" y="39985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0" name="椭圆 9"/>
          <p:cNvSpPr/>
          <p:nvPr>
            <p:custDataLst>
              <p:tags r:id="rId24"/>
            </p:custDataLst>
          </p:nvPr>
        </p:nvSpPr>
        <p:spPr>
          <a:xfrm>
            <a:off x="3271520" y="39985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2" name="椭圆 11"/>
          <p:cNvSpPr/>
          <p:nvPr>
            <p:custDataLst>
              <p:tags r:id="rId25"/>
            </p:custDataLst>
          </p:nvPr>
        </p:nvSpPr>
        <p:spPr>
          <a:xfrm>
            <a:off x="4312920" y="39985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cxnSp>
        <p:nvCxnSpPr>
          <p:cNvPr id="13" name="直接箭头连接符 12"/>
          <p:cNvCxnSpPr>
            <a:stCxn id="7" idx="6"/>
            <a:endCxn id="10" idx="2"/>
          </p:cNvCxnSpPr>
          <p:nvPr>
            <p:custDataLst>
              <p:tags r:id="rId26"/>
            </p:custDataLst>
          </p:nvPr>
        </p:nvCxnSpPr>
        <p:spPr>
          <a:xfrm>
            <a:off x="2727960" y="424751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0" idx="6"/>
            <a:endCxn id="12" idx="2"/>
          </p:cNvCxnSpPr>
          <p:nvPr>
            <p:custDataLst>
              <p:tags r:id="rId27"/>
            </p:custDataLst>
          </p:nvPr>
        </p:nvCxnSpPr>
        <p:spPr>
          <a:xfrm>
            <a:off x="3769360" y="424751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28"/>
            </p:custDataLst>
          </p:nvPr>
        </p:nvSpPr>
        <p:spPr>
          <a:xfrm>
            <a:off x="1014095" y="4018915"/>
            <a:ext cx="914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Plate_1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29"/>
            </p:custDataLst>
          </p:nvPr>
        </p:nvSpPr>
        <p:spPr>
          <a:xfrm>
            <a:off x="1014095" y="5034280"/>
            <a:ext cx="914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mix1_1</a:t>
            </a:r>
            <a:endParaRPr lang="en-US" altLang="zh-CN"/>
          </a:p>
        </p:txBody>
      </p:sp>
      <p:sp>
        <p:nvSpPr>
          <p:cNvPr id="26" name="椭圆 25"/>
          <p:cNvSpPr/>
          <p:nvPr>
            <p:custDataLst>
              <p:tags r:id="rId30"/>
            </p:custDataLst>
          </p:nvPr>
        </p:nvSpPr>
        <p:spPr>
          <a:xfrm>
            <a:off x="2230120" y="5034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27" name="椭圆 26"/>
          <p:cNvSpPr/>
          <p:nvPr>
            <p:custDataLst>
              <p:tags r:id="rId31"/>
            </p:custDataLst>
          </p:nvPr>
        </p:nvSpPr>
        <p:spPr>
          <a:xfrm>
            <a:off x="3271520" y="5034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28" name="椭圆 27"/>
          <p:cNvSpPr/>
          <p:nvPr>
            <p:custDataLst>
              <p:tags r:id="rId32"/>
            </p:custDataLst>
          </p:nvPr>
        </p:nvSpPr>
        <p:spPr>
          <a:xfrm>
            <a:off x="4312920" y="5034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29" name="椭圆 28"/>
          <p:cNvSpPr/>
          <p:nvPr>
            <p:custDataLst>
              <p:tags r:id="rId33"/>
            </p:custDataLst>
          </p:nvPr>
        </p:nvSpPr>
        <p:spPr>
          <a:xfrm>
            <a:off x="5006340" y="5034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7</a:t>
            </a:r>
            <a:endParaRPr lang="en-US" altLang="zh-CN"/>
          </a:p>
        </p:txBody>
      </p:sp>
      <p:cxnSp>
        <p:nvCxnSpPr>
          <p:cNvPr id="32" name="直接箭头连接符 31"/>
          <p:cNvCxnSpPr>
            <a:stCxn id="26" idx="6"/>
            <a:endCxn id="27" idx="2"/>
          </p:cNvCxnSpPr>
          <p:nvPr>
            <p:custDataLst>
              <p:tags r:id="rId34"/>
            </p:custDataLst>
          </p:nvPr>
        </p:nvCxnSpPr>
        <p:spPr>
          <a:xfrm>
            <a:off x="2727960" y="528320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27" idx="6"/>
            <a:endCxn id="28" idx="2"/>
          </p:cNvCxnSpPr>
          <p:nvPr>
            <p:custDataLst>
              <p:tags r:id="rId35"/>
            </p:custDataLst>
          </p:nvPr>
        </p:nvCxnSpPr>
        <p:spPr>
          <a:xfrm>
            <a:off x="3769360" y="528320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8" idx="6"/>
            <a:endCxn id="29" idx="2"/>
          </p:cNvCxnSpPr>
          <p:nvPr>
            <p:custDataLst>
              <p:tags r:id="rId36"/>
            </p:custDataLst>
          </p:nvPr>
        </p:nvCxnSpPr>
        <p:spPr>
          <a:xfrm>
            <a:off x="4810760" y="5283200"/>
            <a:ext cx="1955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2" idx="4"/>
            <a:endCxn id="28" idx="0"/>
          </p:cNvCxnSpPr>
          <p:nvPr>
            <p:custDataLst>
              <p:tags r:id="rId37"/>
            </p:custDataLst>
          </p:nvPr>
        </p:nvCxnSpPr>
        <p:spPr>
          <a:xfrm>
            <a:off x="4561840" y="4496435"/>
            <a:ext cx="0" cy="537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>
            <p:custDataLst>
              <p:tags r:id="rId38"/>
            </p:custDataLst>
          </p:nvPr>
        </p:nvSpPr>
        <p:spPr>
          <a:xfrm>
            <a:off x="5749290" y="5034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8</a:t>
            </a:r>
            <a:endParaRPr lang="en-US" altLang="zh-CN"/>
          </a:p>
        </p:txBody>
      </p:sp>
      <p:cxnSp>
        <p:nvCxnSpPr>
          <p:cNvPr id="45" name="直接箭头连接符 44"/>
          <p:cNvCxnSpPr>
            <a:stCxn id="29" idx="6"/>
            <a:endCxn id="44" idx="2"/>
          </p:cNvCxnSpPr>
          <p:nvPr>
            <p:custDataLst>
              <p:tags r:id="rId39"/>
            </p:custDataLst>
          </p:nvPr>
        </p:nvCxnSpPr>
        <p:spPr>
          <a:xfrm>
            <a:off x="5504180" y="5283200"/>
            <a:ext cx="245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44" idx="0"/>
            <a:endCxn id="47" idx="4"/>
          </p:cNvCxnSpPr>
          <p:nvPr>
            <p:custDataLst>
              <p:tags r:id="rId40"/>
            </p:custDataLst>
          </p:nvPr>
        </p:nvCxnSpPr>
        <p:spPr>
          <a:xfrm flipV="1">
            <a:off x="5998210" y="4765675"/>
            <a:ext cx="0" cy="2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/>
          <p:cNvSpPr/>
          <p:nvPr>
            <p:custDataLst>
              <p:tags r:id="rId41"/>
            </p:custDataLst>
          </p:nvPr>
        </p:nvSpPr>
        <p:spPr>
          <a:xfrm>
            <a:off x="5749290" y="426783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9</a:t>
            </a:r>
            <a:endParaRPr lang="en-US" altLang="zh-CN"/>
          </a:p>
        </p:txBody>
      </p:sp>
      <p:sp>
        <p:nvSpPr>
          <p:cNvPr id="48" name="椭圆 47"/>
          <p:cNvSpPr/>
          <p:nvPr>
            <p:custDataLst>
              <p:tags r:id="rId42"/>
            </p:custDataLst>
          </p:nvPr>
        </p:nvSpPr>
        <p:spPr>
          <a:xfrm>
            <a:off x="6506845" y="5034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/>
              <a:t>10</a:t>
            </a:r>
            <a:endParaRPr lang="en-US" altLang="zh-CN" sz="1200"/>
          </a:p>
        </p:txBody>
      </p:sp>
      <p:cxnSp>
        <p:nvCxnSpPr>
          <p:cNvPr id="49" name="直接箭头连接符 48"/>
          <p:cNvCxnSpPr>
            <a:stCxn id="44" idx="6"/>
            <a:endCxn id="48" idx="2"/>
          </p:cNvCxnSpPr>
          <p:nvPr>
            <p:custDataLst>
              <p:tags r:id="rId43"/>
            </p:custDataLst>
          </p:nvPr>
        </p:nvCxnSpPr>
        <p:spPr>
          <a:xfrm>
            <a:off x="6247130" y="5283200"/>
            <a:ext cx="2597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>
            <p:custDataLst>
              <p:tags r:id="rId44"/>
            </p:custDataLst>
          </p:nvPr>
        </p:nvSpPr>
        <p:spPr>
          <a:xfrm>
            <a:off x="6506845" y="426783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/>
              <a:t>11</a:t>
            </a:r>
            <a:endParaRPr lang="en-US" altLang="zh-CN" sz="1200"/>
          </a:p>
        </p:txBody>
      </p:sp>
      <p:cxnSp>
        <p:nvCxnSpPr>
          <p:cNvPr id="51" name="直接箭头连接符 50"/>
          <p:cNvCxnSpPr>
            <a:stCxn id="48" idx="0"/>
            <a:endCxn id="50" idx="4"/>
          </p:cNvCxnSpPr>
          <p:nvPr>
            <p:custDataLst>
              <p:tags r:id="rId45"/>
            </p:custDataLst>
          </p:nvPr>
        </p:nvCxnSpPr>
        <p:spPr>
          <a:xfrm flipV="1">
            <a:off x="6755765" y="4765675"/>
            <a:ext cx="0" cy="2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193540" y="5862955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53" name="文本框 52"/>
          <p:cNvSpPr txBox="1"/>
          <p:nvPr/>
        </p:nvSpPr>
        <p:spPr>
          <a:xfrm>
            <a:off x="2230120" y="1683385"/>
            <a:ext cx="457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54" name="文本框 53"/>
          <p:cNvSpPr txBox="1"/>
          <p:nvPr>
            <p:custDataLst>
              <p:tags r:id="rId47"/>
            </p:custDataLst>
          </p:nvPr>
        </p:nvSpPr>
        <p:spPr>
          <a:xfrm>
            <a:off x="3271520" y="168338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10s</a:t>
            </a:r>
            <a:endParaRPr lang="en-US" altLang="zh-CN"/>
          </a:p>
        </p:txBody>
      </p:sp>
      <p:sp>
        <p:nvSpPr>
          <p:cNvPr id="55" name="文本框 54"/>
          <p:cNvSpPr txBox="1"/>
          <p:nvPr>
            <p:custDataLst>
              <p:tags r:id="rId48"/>
            </p:custDataLst>
          </p:nvPr>
        </p:nvSpPr>
        <p:spPr>
          <a:xfrm>
            <a:off x="4335145" y="170497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7s</a:t>
            </a:r>
            <a:endParaRPr lang="en-US" altLang="zh-CN"/>
          </a:p>
        </p:txBody>
      </p:sp>
      <p:sp>
        <p:nvSpPr>
          <p:cNvPr id="56" name="文本框 55"/>
          <p:cNvSpPr txBox="1"/>
          <p:nvPr>
            <p:custDataLst>
              <p:tags r:id="rId49"/>
            </p:custDataLst>
          </p:nvPr>
        </p:nvSpPr>
        <p:spPr>
          <a:xfrm>
            <a:off x="2311400" y="272034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3s</a:t>
            </a:r>
            <a:endParaRPr lang="en-US" altLang="zh-CN"/>
          </a:p>
        </p:txBody>
      </p:sp>
      <p:sp>
        <p:nvSpPr>
          <p:cNvPr id="57" name="文本框 56"/>
          <p:cNvSpPr txBox="1"/>
          <p:nvPr>
            <p:custDataLst>
              <p:tags r:id="rId50"/>
            </p:custDataLst>
          </p:nvPr>
        </p:nvSpPr>
        <p:spPr>
          <a:xfrm>
            <a:off x="3271520" y="272034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10s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1"/>
            </p:custDataLst>
          </p:nvPr>
        </p:nvSpPr>
        <p:spPr>
          <a:xfrm>
            <a:off x="4139565" y="272034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10s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2"/>
            </p:custDataLst>
          </p:nvPr>
        </p:nvSpPr>
        <p:spPr>
          <a:xfrm>
            <a:off x="5006340" y="272034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20s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3"/>
            </p:custDataLst>
          </p:nvPr>
        </p:nvSpPr>
        <p:spPr>
          <a:xfrm>
            <a:off x="5835650" y="358648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4"/>
            </p:custDataLst>
          </p:nvPr>
        </p:nvSpPr>
        <p:spPr>
          <a:xfrm>
            <a:off x="6755765" y="358648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5"/>
            </p:custDataLst>
          </p:nvPr>
        </p:nvSpPr>
        <p:spPr>
          <a:xfrm>
            <a:off x="7004685" y="238887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6"/>
            </p:custDataLst>
          </p:nvPr>
        </p:nvSpPr>
        <p:spPr>
          <a:xfrm>
            <a:off x="5327015" y="230187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65" name="椭圆 64"/>
          <p:cNvSpPr/>
          <p:nvPr>
            <p:custDataLst>
              <p:tags r:id="rId57"/>
            </p:custDataLst>
          </p:nvPr>
        </p:nvSpPr>
        <p:spPr>
          <a:xfrm>
            <a:off x="5998210" y="1683385"/>
            <a:ext cx="822325" cy="4578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/>
              <a:t>END</a:t>
            </a:r>
            <a:endParaRPr lang="en-US" altLang="zh-CN" sz="1600"/>
          </a:p>
        </p:txBody>
      </p:sp>
      <p:cxnSp>
        <p:nvCxnSpPr>
          <p:cNvPr id="67" name="直接箭头连接符 66"/>
          <p:cNvCxnSpPr>
            <a:endCxn id="65" idx="4"/>
          </p:cNvCxnSpPr>
          <p:nvPr>
            <p:custDataLst>
              <p:tags r:id="rId58"/>
            </p:custDataLst>
          </p:nvPr>
        </p:nvCxnSpPr>
        <p:spPr>
          <a:xfrm flipV="1">
            <a:off x="6035040" y="2141220"/>
            <a:ext cx="374650" cy="1803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39" idx="0"/>
            <a:endCxn id="65" idx="4"/>
          </p:cNvCxnSpPr>
          <p:nvPr>
            <p:custDataLst>
              <p:tags r:id="rId59"/>
            </p:custDataLst>
          </p:nvPr>
        </p:nvCxnSpPr>
        <p:spPr>
          <a:xfrm flipH="1" flipV="1">
            <a:off x="6409690" y="2141220"/>
            <a:ext cx="346075" cy="180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7837805" y="3700780"/>
            <a:ext cx="4354195" cy="257810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noAutofit/>
          </a:bodyPr>
          <a:p>
            <a:r>
              <a:rPr lang="en-US" altLang="zh-CN"/>
              <a:t>· List Schedule</a:t>
            </a:r>
            <a:r>
              <a:rPr lang="zh-CN" altLang="en-US"/>
              <a:t>调度：</a:t>
            </a:r>
            <a:endParaRPr lang="zh-CN" altLang="en-US"/>
          </a:p>
          <a:p>
            <a:r>
              <a:rPr lang="zh-CN" altLang="en-US"/>
              <a:t>根据所有任务到</a:t>
            </a:r>
            <a:r>
              <a:rPr lang="en-US" altLang="zh-CN"/>
              <a:t>END</a:t>
            </a:r>
            <a:r>
              <a:rPr lang="zh-CN" altLang="en-US"/>
              <a:t>节点的距离作为</a:t>
            </a:r>
            <a:r>
              <a:rPr lang="en-US" altLang="zh-CN"/>
              <a:t>Upward</a:t>
            </a:r>
            <a:r>
              <a:rPr lang="zh-CN" altLang="en-US"/>
              <a:t>值，并排序，</a:t>
            </a:r>
            <a:endParaRPr lang="zh-CN" altLang="en-US"/>
          </a:p>
          <a:p>
            <a:r>
              <a:rPr lang="en-US" altLang="zh-CN"/>
              <a:t>11</a:t>
            </a:r>
            <a:r>
              <a:rPr lang="zh-CN" altLang="en-US"/>
              <a:t>：</a:t>
            </a:r>
            <a:r>
              <a:rPr lang="en-US" altLang="zh-CN"/>
              <a:t>5s       9</a:t>
            </a:r>
            <a:r>
              <a:rPr lang="zh-CN" altLang="en-US"/>
              <a:t>：</a:t>
            </a:r>
            <a:r>
              <a:rPr lang="en-US" altLang="zh-CN"/>
              <a:t>5s        10</a:t>
            </a:r>
            <a:r>
              <a:rPr lang="zh-CN" altLang="en-US"/>
              <a:t>：</a:t>
            </a:r>
            <a:r>
              <a:rPr lang="en-US" altLang="zh-CN"/>
              <a:t>10s      8</a:t>
            </a:r>
            <a:r>
              <a:rPr lang="zh-CN" altLang="en-US"/>
              <a:t>：</a:t>
            </a:r>
            <a:r>
              <a:rPr lang="en-US" altLang="zh-CN"/>
              <a:t>15s</a:t>
            </a:r>
            <a:endParaRPr lang="en-US" altLang="zh-CN"/>
          </a:p>
          <a:p>
            <a:r>
              <a:rPr lang="en-US" altLang="zh-CN"/>
              <a:t>7</a:t>
            </a:r>
            <a:r>
              <a:rPr lang="zh-CN" altLang="en-US"/>
              <a:t>：</a:t>
            </a:r>
            <a:r>
              <a:rPr lang="en-US" altLang="zh-CN"/>
              <a:t>35s       6</a:t>
            </a:r>
            <a:r>
              <a:rPr lang="zh-CN" altLang="en-US"/>
              <a:t>：</a:t>
            </a:r>
            <a:r>
              <a:rPr lang="en-US" altLang="zh-CN"/>
              <a:t>45s      5</a:t>
            </a:r>
            <a:r>
              <a:rPr lang="zh-CN" altLang="en-US"/>
              <a:t>：</a:t>
            </a:r>
            <a:r>
              <a:rPr lang="en-US" altLang="zh-CN"/>
              <a:t>55s        4</a:t>
            </a:r>
            <a:r>
              <a:rPr lang="zh-CN" altLang="en-US"/>
              <a:t>：</a:t>
            </a:r>
            <a:r>
              <a:rPr lang="en-US" altLang="zh-CN"/>
              <a:t>58s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：</a:t>
            </a:r>
            <a:r>
              <a:rPr lang="en-US" altLang="zh-CN"/>
              <a:t>52s       2</a:t>
            </a:r>
            <a:r>
              <a:rPr lang="zh-CN" altLang="en-US"/>
              <a:t>：</a:t>
            </a:r>
            <a:r>
              <a:rPr lang="en-US" altLang="zh-CN"/>
              <a:t>62s      1</a:t>
            </a:r>
            <a:r>
              <a:rPr lang="zh-CN" altLang="en-US"/>
              <a:t>：</a:t>
            </a:r>
            <a:r>
              <a:rPr lang="en-US" altLang="zh-CN"/>
              <a:t>67s</a:t>
            </a:r>
            <a:endParaRPr lang="zh-CN" altLang="en-US"/>
          </a:p>
          <a:p>
            <a:r>
              <a:rPr lang="zh-CN" altLang="en-US"/>
              <a:t>得到任务执行</a:t>
            </a:r>
            <a:r>
              <a:rPr lang="zh-CN" altLang="en-US"/>
              <a:t>序列：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4</a:t>
            </a:r>
            <a:r>
              <a:rPr lang="zh-CN" altLang="en-US"/>
              <a:t>，</a:t>
            </a:r>
            <a:r>
              <a:rPr lang="en-US" altLang="zh-CN"/>
              <a:t>5</a:t>
            </a:r>
            <a:r>
              <a:rPr lang="zh-CN" altLang="en-US"/>
              <a:t>，</a:t>
            </a:r>
            <a:r>
              <a:rPr lang="en-US" altLang="zh-CN"/>
              <a:t>3</a:t>
            </a:r>
            <a:r>
              <a:rPr lang="zh-CN" altLang="en-US"/>
              <a:t>，</a:t>
            </a:r>
            <a:r>
              <a:rPr lang="en-US" altLang="zh-CN"/>
              <a:t>6</a:t>
            </a:r>
            <a:r>
              <a:rPr lang="zh-CN" altLang="en-US"/>
              <a:t>，</a:t>
            </a:r>
            <a:r>
              <a:rPr lang="en-US" altLang="zh-CN"/>
              <a:t>7</a:t>
            </a:r>
            <a:r>
              <a:rPr lang="zh-CN" altLang="en-US"/>
              <a:t>，</a:t>
            </a:r>
            <a:r>
              <a:rPr lang="en-US" altLang="zh-CN"/>
              <a:t>8</a:t>
            </a:r>
            <a:r>
              <a:rPr lang="zh-CN" altLang="en-US"/>
              <a:t>，</a:t>
            </a:r>
            <a:r>
              <a:rPr lang="en-US" altLang="zh-CN"/>
              <a:t>10</a:t>
            </a:r>
            <a:r>
              <a:rPr lang="zh-CN" altLang="en-US"/>
              <a:t>，</a:t>
            </a:r>
            <a:r>
              <a:rPr lang="en-US" altLang="zh-CN"/>
              <a:t>9</a:t>
            </a:r>
            <a:r>
              <a:rPr lang="zh-CN" altLang="en-US"/>
              <a:t>，</a:t>
            </a:r>
            <a:r>
              <a:rPr lang="en-US" altLang="zh-CN"/>
              <a:t>11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5928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带缓存约束的作业车间调度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1035569" y="1320185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78280" y="1150620"/>
            <a:ext cx="5367655" cy="5314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36155" y="551180"/>
            <a:ext cx="4537710" cy="61226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336155" y="530860"/>
            <a:ext cx="4277360" cy="198501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2866" y="2528493"/>
            <a:ext cx="9806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</a:rPr>
              <a:t>附录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79021" y="6132503"/>
            <a:ext cx="3822937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2022-12-27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项目背景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实验室自动化场景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2010" y="1668145"/>
            <a:ext cx="5899785" cy="4999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实验室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自动化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通过对传统劳动密集型实验室进行技术改进，实现无人化、精准化、高效化。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实验室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自动化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主要应用于医药研发、医学检验、食品药品安全检测、环境和水质检测等领域。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实验室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自动化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场景中的一个核心模块是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调度系统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。调度系统通过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调度算法对自动化设备工作进行合理规划并控制仪器的工作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。高效的调度算法对提高设备利用率，提高系统运行效率起着重要作用。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13550" y="424815"/>
            <a:ext cx="5182235" cy="46113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93635" y="5036185"/>
            <a:ext cx="4231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自动化实验室场景</a:t>
            </a:r>
            <a:r>
              <a:rPr lang="en-US" altLang="zh-CN" b="1"/>
              <a:t>--</a:t>
            </a:r>
            <a:r>
              <a:rPr lang="zh-CN" altLang="en-US" b="1"/>
              <a:t>核酸检测</a:t>
            </a:r>
            <a:r>
              <a:rPr lang="zh-CN" altLang="en-US" b="1"/>
              <a:t>示意图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5928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当前解决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1035569" y="1320185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80820" y="1155700"/>
            <a:ext cx="6728460" cy="38023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80820" y="4848225"/>
            <a:ext cx="6758940" cy="1501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2866" y="2528493"/>
            <a:ext cx="9806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</a:rPr>
              <a:t>当前调度</a:t>
            </a:r>
            <a:r>
              <a:rPr lang="zh-CN" altLang="en-US" sz="4400" dirty="0">
                <a:solidFill>
                  <a:schemeClr val="bg1"/>
                </a:solidFill>
              </a:rPr>
              <a:t>算法逻辑和遇到的</a:t>
            </a:r>
            <a:r>
              <a:rPr lang="zh-CN" altLang="en-US" sz="4400" dirty="0">
                <a:solidFill>
                  <a:schemeClr val="bg1"/>
                </a:solidFill>
              </a:rPr>
              <a:t>问题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79021" y="6132503"/>
            <a:ext cx="3822937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2023-1-19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23010"/>
            <a:ext cx="77933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根据每个工件工艺流程生成任务图，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包括任务之间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先后关系、任务需要占用设备、任务执行后释放设备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848850" y="613410"/>
            <a:ext cx="1607820" cy="5631180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4"/>
            </p:custDataLst>
          </p:nvPr>
        </p:nvSpPr>
        <p:spPr>
          <a:xfrm>
            <a:off x="899160" y="5683885"/>
            <a:ext cx="7152640" cy="1248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en-US" altLang="zh-CN"/>
              <a:t>Incubator</a:t>
            </a:r>
            <a:r>
              <a:rPr lang="zh-CN" altLang="en-US"/>
              <a:t>出</a:t>
            </a:r>
            <a:r>
              <a:rPr lang="en-US" altLang="zh-CN"/>
              <a:t>Plate          </a:t>
            </a:r>
            <a:r>
              <a:rPr lang="zh-CN" altLang="en-US"/>
              <a:t>占用设备：</a:t>
            </a:r>
            <a:r>
              <a:rPr lang="en-US" altLang="zh-CN"/>
              <a:t>Incubator      </a:t>
            </a:r>
            <a:r>
              <a:rPr lang="zh-CN" altLang="en-US"/>
              <a:t>释放设备：无</a:t>
            </a:r>
            <a:r>
              <a:rPr lang="en-US" altLang="zh-CN"/>
              <a:t>   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：机械臂取</a:t>
            </a:r>
            <a:r>
              <a:rPr lang="en-US" altLang="zh-CN"/>
              <a:t>Plate              </a:t>
            </a:r>
            <a:r>
              <a:rPr lang="zh-CN" altLang="en-US"/>
              <a:t>占用设备：</a:t>
            </a:r>
            <a:r>
              <a:rPr lang="en-US" altLang="zh-CN"/>
              <a:t> </a:t>
            </a:r>
            <a:r>
              <a:rPr lang="zh-CN" altLang="en-US"/>
              <a:t>机械臂</a:t>
            </a:r>
            <a:r>
              <a:rPr lang="en-US" altLang="zh-CN"/>
              <a:t>         </a:t>
            </a:r>
            <a:r>
              <a:rPr lang="zh-CN" altLang="en-US"/>
              <a:t>释放设备：</a:t>
            </a:r>
            <a:r>
              <a:rPr lang="en-US" altLang="zh-CN"/>
              <a:t>Incubator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：工作站</a:t>
            </a:r>
            <a:r>
              <a:rPr lang="en-US" altLang="zh-CN"/>
              <a:t>load Plate          </a:t>
            </a:r>
            <a:r>
              <a:rPr lang="zh-CN" altLang="en-US"/>
              <a:t>占用设备：工作站板位</a:t>
            </a:r>
            <a:r>
              <a:rPr lang="en-US" altLang="zh-CN"/>
              <a:t>1  </a:t>
            </a:r>
            <a:r>
              <a:rPr lang="zh-CN" altLang="en-US"/>
              <a:t>释放设备：</a:t>
            </a:r>
            <a:r>
              <a:rPr lang="zh-CN" altLang="en-US"/>
              <a:t>机械臂</a:t>
            </a:r>
            <a:endParaRPr lang="zh-CN" altLang="en-US"/>
          </a:p>
          <a:p>
            <a:pPr marL="2286000" lvl="5" indent="457200"/>
            <a:r>
              <a:rPr lang="en-US" altLang="zh-CN">
                <a:sym typeface="+mn-ea"/>
              </a:rPr>
              <a:t>  </a:t>
            </a:r>
            <a:r>
              <a:rPr lang="en-US" altLang="zh-CN">
                <a:sym typeface="+mn-ea"/>
              </a:rPr>
              <a:t>...</a:t>
            </a:r>
            <a:endParaRPr lang="en-US" altLang="zh-CN"/>
          </a:p>
          <a:p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2" name="椭圆 1"/>
          <p:cNvSpPr/>
          <p:nvPr/>
        </p:nvSpPr>
        <p:spPr>
          <a:xfrm>
            <a:off x="2230120" y="235775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/>
              <a:t>0</a:t>
            </a:r>
            <a:endParaRPr lang="en-US" altLang="zh-CN" sz="1600"/>
          </a:p>
        </p:txBody>
      </p:sp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>
            <a:off x="3271520" y="235775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7" name="椭圆 6"/>
          <p:cNvSpPr/>
          <p:nvPr>
            <p:custDataLst>
              <p:tags r:id="rId6"/>
            </p:custDataLst>
          </p:nvPr>
        </p:nvSpPr>
        <p:spPr>
          <a:xfrm>
            <a:off x="4312920" y="235775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cxnSp>
        <p:nvCxnSpPr>
          <p:cNvPr id="10" name="直接箭头连接符 9"/>
          <p:cNvCxnSpPr>
            <a:stCxn id="2" idx="6"/>
            <a:endCxn id="6" idx="2"/>
          </p:cNvCxnSpPr>
          <p:nvPr/>
        </p:nvCxnSpPr>
        <p:spPr>
          <a:xfrm>
            <a:off x="2727960" y="260667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6" idx="6"/>
            <a:endCxn id="7" idx="2"/>
          </p:cNvCxnSpPr>
          <p:nvPr>
            <p:custDataLst>
              <p:tags r:id="rId7"/>
            </p:custDataLst>
          </p:nvPr>
        </p:nvCxnSpPr>
        <p:spPr>
          <a:xfrm>
            <a:off x="3769360" y="260667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74775" y="2446020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Plate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8"/>
            </p:custDataLst>
          </p:nvPr>
        </p:nvSpPr>
        <p:spPr>
          <a:xfrm>
            <a:off x="1323975" y="3393440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mix1</a:t>
            </a:r>
            <a:endParaRPr lang="en-US" altLang="zh-CN"/>
          </a:p>
        </p:txBody>
      </p:sp>
      <p:sp>
        <p:nvSpPr>
          <p:cNvPr id="26" name="椭圆 25"/>
          <p:cNvSpPr/>
          <p:nvPr>
            <p:custDataLst>
              <p:tags r:id="rId9"/>
            </p:custDataLst>
          </p:nvPr>
        </p:nvSpPr>
        <p:spPr>
          <a:xfrm>
            <a:off x="2230120" y="33934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27" name="椭圆 26"/>
          <p:cNvSpPr/>
          <p:nvPr>
            <p:custDataLst>
              <p:tags r:id="rId10"/>
            </p:custDataLst>
          </p:nvPr>
        </p:nvSpPr>
        <p:spPr>
          <a:xfrm>
            <a:off x="3271520" y="33934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28" name="椭圆 27"/>
          <p:cNvSpPr/>
          <p:nvPr>
            <p:custDataLst>
              <p:tags r:id="rId11"/>
            </p:custDataLst>
          </p:nvPr>
        </p:nvSpPr>
        <p:spPr>
          <a:xfrm>
            <a:off x="4312920" y="33934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29" name="椭圆 28"/>
          <p:cNvSpPr/>
          <p:nvPr>
            <p:custDataLst>
              <p:tags r:id="rId12"/>
            </p:custDataLst>
          </p:nvPr>
        </p:nvSpPr>
        <p:spPr>
          <a:xfrm>
            <a:off x="5006340" y="33934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cxnSp>
        <p:nvCxnSpPr>
          <p:cNvPr id="32" name="直接箭头连接符 31"/>
          <p:cNvCxnSpPr>
            <a:stCxn id="26" idx="6"/>
            <a:endCxn id="27" idx="2"/>
          </p:cNvCxnSpPr>
          <p:nvPr>
            <p:custDataLst>
              <p:tags r:id="rId13"/>
            </p:custDataLst>
          </p:nvPr>
        </p:nvCxnSpPr>
        <p:spPr>
          <a:xfrm>
            <a:off x="2727960" y="364236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27" idx="6"/>
            <a:endCxn id="28" idx="2"/>
          </p:cNvCxnSpPr>
          <p:nvPr>
            <p:custDataLst>
              <p:tags r:id="rId14"/>
            </p:custDataLst>
          </p:nvPr>
        </p:nvCxnSpPr>
        <p:spPr>
          <a:xfrm>
            <a:off x="3769360" y="364236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8" idx="6"/>
            <a:endCxn id="29" idx="2"/>
          </p:cNvCxnSpPr>
          <p:nvPr>
            <p:custDataLst>
              <p:tags r:id="rId15"/>
            </p:custDataLst>
          </p:nvPr>
        </p:nvCxnSpPr>
        <p:spPr>
          <a:xfrm>
            <a:off x="4810760" y="3642360"/>
            <a:ext cx="1955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7" idx="4"/>
            <a:endCxn id="28" idx="0"/>
          </p:cNvCxnSpPr>
          <p:nvPr>
            <p:custDataLst>
              <p:tags r:id="rId16"/>
            </p:custDataLst>
          </p:nvPr>
        </p:nvCxnSpPr>
        <p:spPr>
          <a:xfrm>
            <a:off x="4561840" y="2855595"/>
            <a:ext cx="0" cy="537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>
            <p:custDataLst>
              <p:tags r:id="rId17"/>
            </p:custDataLst>
          </p:nvPr>
        </p:nvSpPr>
        <p:spPr>
          <a:xfrm>
            <a:off x="5749290" y="33934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7</a:t>
            </a:r>
            <a:endParaRPr lang="en-US" altLang="zh-CN"/>
          </a:p>
        </p:txBody>
      </p:sp>
      <p:cxnSp>
        <p:nvCxnSpPr>
          <p:cNvPr id="45" name="直接箭头连接符 44"/>
          <p:cNvCxnSpPr>
            <a:stCxn id="29" idx="6"/>
            <a:endCxn id="44" idx="2"/>
          </p:cNvCxnSpPr>
          <p:nvPr>
            <p:custDataLst>
              <p:tags r:id="rId18"/>
            </p:custDataLst>
          </p:nvPr>
        </p:nvCxnSpPr>
        <p:spPr>
          <a:xfrm>
            <a:off x="5504180" y="3642360"/>
            <a:ext cx="245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44" idx="0"/>
            <a:endCxn id="47" idx="4"/>
          </p:cNvCxnSpPr>
          <p:nvPr>
            <p:custDataLst>
              <p:tags r:id="rId19"/>
            </p:custDataLst>
          </p:nvPr>
        </p:nvCxnSpPr>
        <p:spPr>
          <a:xfrm flipV="1">
            <a:off x="5998210" y="3124835"/>
            <a:ext cx="0" cy="2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/>
          <p:cNvSpPr/>
          <p:nvPr>
            <p:custDataLst>
              <p:tags r:id="rId20"/>
            </p:custDataLst>
          </p:nvPr>
        </p:nvSpPr>
        <p:spPr>
          <a:xfrm>
            <a:off x="5749290" y="26269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8</a:t>
            </a:r>
            <a:endParaRPr lang="en-US" altLang="zh-CN"/>
          </a:p>
        </p:txBody>
      </p:sp>
      <p:sp>
        <p:nvSpPr>
          <p:cNvPr id="48" name="椭圆 47"/>
          <p:cNvSpPr/>
          <p:nvPr>
            <p:custDataLst>
              <p:tags r:id="rId21"/>
            </p:custDataLst>
          </p:nvPr>
        </p:nvSpPr>
        <p:spPr>
          <a:xfrm>
            <a:off x="6506845" y="33934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/>
              <a:t>9</a:t>
            </a:r>
            <a:endParaRPr lang="en-US" altLang="zh-CN" sz="1200"/>
          </a:p>
        </p:txBody>
      </p:sp>
      <p:cxnSp>
        <p:nvCxnSpPr>
          <p:cNvPr id="49" name="直接箭头连接符 48"/>
          <p:cNvCxnSpPr>
            <a:stCxn id="44" idx="6"/>
            <a:endCxn id="48" idx="2"/>
          </p:cNvCxnSpPr>
          <p:nvPr>
            <p:custDataLst>
              <p:tags r:id="rId22"/>
            </p:custDataLst>
          </p:nvPr>
        </p:nvCxnSpPr>
        <p:spPr>
          <a:xfrm>
            <a:off x="6247130" y="3642360"/>
            <a:ext cx="2597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>
            <p:custDataLst>
              <p:tags r:id="rId23"/>
            </p:custDataLst>
          </p:nvPr>
        </p:nvSpPr>
        <p:spPr>
          <a:xfrm>
            <a:off x="6506845" y="26269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/>
              <a:t>10</a:t>
            </a:r>
            <a:endParaRPr lang="en-US" altLang="zh-CN" sz="1200"/>
          </a:p>
        </p:txBody>
      </p:sp>
      <p:cxnSp>
        <p:nvCxnSpPr>
          <p:cNvPr id="51" name="直接箭头连接符 50"/>
          <p:cNvCxnSpPr>
            <a:stCxn id="48" idx="0"/>
            <a:endCxn id="50" idx="4"/>
          </p:cNvCxnSpPr>
          <p:nvPr>
            <p:custDataLst>
              <p:tags r:id="rId24"/>
            </p:custDataLst>
          </p:nvPr>
        </p:nvCxnSpPr>
        <p:spPr>
          <a:xfrm flipV="1">
            <a:off x="6755765" y="3124835"/>
            <a:ext cx="0" cy="2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>
            <p:custDataLst>
              <p:tags r:id="rId25"/>
            </p:custDataLst>
          </p:nvPr>
        </p:nvSpPr>
        <p:spPr>
          <a:xfrm>
            <a:off x="2230120" y="414337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/>
              <a:t>11</a:t>
            </a:r>
            <a:endParaRPr lang="en-US" altLang="zh-CN" sz="1200"/>
          </a:p>
        </p:txBody>
      </p:sp>
      <p:sp>
        <p:nvSpPr>
          <p:cNvPr id="53" name="椭圆 52"/>
          <p:cNvSpPr/>
          <p:nvPr>
            <p:custDataLst>
              <p:tags r:id="rId26"/>
            </p:custDataLst>
          </p:nvPr>
        </p:nvSpPr>
        <p:spPr>
          <a:xfrm>
            <a:off x="3271520" y="414337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/>
              <a:t>12</a:t>
            </a:r>
            <a:endParaRPr lang="en-US" altLang="zh-CN" sz="1200"/>
          </a:p>
        </p:txBody>
      </p:sp>
      <p:sp>
        <p:nvSpPr>
          <p:cNvPr id="54" name="椭圆 53"/>
          <p:cNvSpPr/>
          <p:nvPr>
            <p:custDataLst>
              <p:tags r:id="rId27"/>
            </p:custDataLst>
          </p:nvPr>
        </p:nvSpPr>
        <p:spPr>
          <a:xfrm>
            <a:off x="4312920" y="414337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/>
              <a:t>13</a:t>
            </a:r>
            <a:endParaRPr lang="en-US" altLang="zh-CN" sz="1200"/>
          </a:p>
        </p:txBody>
      </p:sp>
      <p:cxnSp>
        <p:nvCxnSpPr>
          <p:cNvPr id="55" name="直接箭头连接符 54"/>
          <p:cNvCxnSpPr>
            <a:stCxn id="52" idx="6"/>
            <a:endCxn id="53" idx="2"/>
          </p:cNvCxnSpPr>
          <p:nvPr>
            <p:custDataLst>
              <p:tags r:id="rId28"/>
            </p:custDataLst>
          </p:nvPr>
        </p:nvCxnSpPr>
        <p:spPr>
          <a:xfrm>
            <a:off x="2727960" y="439229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53" idx="6"/>
            <a:endCxn id="54" idx="2"/>
          </p:cNvCxnSpPr>
          <p:nvPr>
            <p:custDataLst>
              <p:tags r:id="rId29"/>
            </p:custDataLst>
          </p:nvPr>
        </p:nvCxnSpPr>
        <p:spPr>
          <a:xfrm>
            <a:off x="3769360" y="439229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1323975" y="4208145"/>
            <a:ext cx="914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Plate_1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1273175" y="5099050"/>
            <a:ext cx="914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mix1_1</a:t>
            </a:r>
            <a:endParaRPr lang="en-US" altLang="zh-CN"/>
          </a:p>
        </p:txBody>
      </p:sp>
      <p:sp>
        <p:nvSpPr>
          <p:cNvPr id="59" name="椭圆 58"/>
          <p:cNvSpPr/>
          <p:nvPr>
            <p:custDataLst>
              <p:tags r:id="rId32"/>
            </p:custDataLst>
          </p:nvPr>
        </p:nvSpPr>
        <p:spPr>
          <a:xfrm>
            <a:off x="2230120" y="5034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/>
              <a:t>14</a:t>
            </a:r>
            <a:endParaRPr lang="en-US" altLang="zh-CN" sz="1200"/>
          </a:p>
        </p:txBody>
      </p:sp>
      <p:sp>
        <p:nvSpPr>
          <p:cNvPr id="60" name="椭圆 59"/>
          <p:cNvSpPr/>
          <p:nvPr>
            <p:custDataLst>
              <p:tags r:id="rId33"/>
            </p:custDataLst>
          </p:nvPr>
        </p:nvSpPr>
        <p:spPr>
          <a:xfrm>
            <a:off x="3271520" y="5034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/>
              <a:t>15</a:t>
            </a:r>
            <a:endParaRPr lang="en-US" altLang="zh-CN" sz="1200"/>
          </a:p>
        </p:txBody>
      </p:sp>
      <p:sp>
        <p:nvSpPr>
          <p:cNvPr id="61" name="椭圆 60"/>
          <p:cNvSpPr/>
          <p:nvPr>
            <p:custDataLst>
              <p:tags r:id="rId34"/>
            </p:custDataLst>
          </p:nvPr>
        </p:nvSpPr>
        <p:spPr>
          <a:xfrm>
            <a:off x="4312920" y="5034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/>
              <a:t>16</a:t>
            </a:r>
            <a:endParaRPr lang="en-US" altLang="zh-CN" sz="1200"/>
          </a:p>
        </p:txBody>
      </p:sp>
      <p:sp>
        <p:nvSpPr>
          <p:cNvPr id="62" name="椭圆 61"/>
          <p:cNvSpPr/>
          <p:nvPr>
            <p:custDataLst>
              <p:tags r:id="rId35"/>
            </p:custDataLst>
          </p:nvPr>
        </p:nvSpPr>
        <p:spPr>
          <a:xfrm>
            <a:off x="5006340" y="5034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/>
              <a:t>17</a:t>
            </a:r>
            <a:endParaRPr lang="en-US" altLang="zh-CN" sz="1200"/>
          </a:p>
        </p:txBody>
      </p:sp>
      <p:cxnSp>
        <p:nvCxnSpPr>
          <p:cNvPr id="63" name="直接箭头连接符 62"/>
          <p:cNvCxnSpPr>
            <a:stCxn id="59" idx="6"/>
            <a:endCxn id="60" idx="2"/>
          </p:cNvCxnSpPr>
          <p:nvPr>
            <p:custDataLst>
              <p:tags r:id="rId36"/>
            </p:custDataLst>
          </p:nvPr>
        </p:nvCxnSpPr>
        <p:spPr>
          <a:xfrm>
            <a:off x="2727960" y="528320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60" idx="6"/>
            <a:endCxn id="61" idx="2"/>
          </p:cNvCxnSpPr>
          <p:nvPr>
            <p:custDataLst>
              <p:tags r:id="rId37"/>
            </p:custDataLst>
          </p:nvPr>
        </p:nvCxnSpPr>
        <p:spPr>
          <a:xfrm>
            <a:off x="3769360" y="528320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61" idx="6"/>
            <a:endCxn id="62" idx="2"/>
          </p:cNvCxnSpPr>
          <p:nvPr>
            <p:custDataLst>
              <p:tags r:id="rId38"/>
            </p:custDataLst>
          </p:nvPr>
        </p:nvCxnSpPr>
        <p:spPr>
          <a:xfrm>
            <a:off x="4810760" y="5283200"/>
            <a:ext cx="1955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54" idx="4"/>
            <a:endCxn id="61" idx="0"/>
          </p:cNvCxnSpPr>
          <p:nvPr>
            <p:custDataLst>
              <p:tags r:id="rId39"/>
            </p:custDataLst>
          </p:nvPr>
        </p:nvCxnSpPr>
        <p:spPr>
          <a:xfrm>
            <a:off x="4561840" y="4641215"/>
            <a:ext cx="0" cy="3930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>
            <p:custDataLst>
              <p:tags r:id="rId40"/>
            </p:custDataLst>
          </p:nvPr>
        </p:nvSpPr>
        <p:spPr>
          <a:xfrm>
            <a:off x="5749290" y="5034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/>
              <a:t>18</a:t>
            </a:r>
            <a:endParaRPr lang="en-US" altLang="zh-CN" sz="1200"/>
          </a:p>
        </p:txBody>
      </p:sp>
      <p:cxnSp>
        <p:nvCxnSpPr>
          <p:cNvPr id="68" name="直接箭头连接符 67"/>
          <p:cNvCxnSpPr>
            <a:stCxn id="62" idx="6"/>
            <a:endCxn id="67" idx="2"/>
          </p:cNvCxnSpPr>
          <p:nvPr>
            <p:custDataLst>
              <p:tags r:id="rId41"/>
            </p:custDataLst>
          </p:nvPr>
        </p:nvCxnSpPr>
        <p:spPr>
          <a:xfrm>
            <a:off x="5504180" y="5283200"/>
            <a:ext cx="245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67" idx="0"/>
            <a:endCxn id="70" idx="4"/>
          </p:cNvCxnSpPr>
          <p:nvPr>
            <p:custDataLst>
              <p:tags r:id="rId42"/>
            </p:custDataLst>
          </p:nvPr>
        </p:nvCxnSpPr>
        <p:spPr>
          <a:xfrm flipV="1">
            <a:off x="5998210" y="4745355"/>
            <a:ext cx="0" cy="288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/>
          <p:cNvSpPr/>
          <p:nvPr>
            <p:custDataLst>
              <p:tags r:id="rId43"/>
            </p:custDataLst>
          </p:nvPr>
        </p:nvSpPr>
        <p:spPr>
          <a:xfrm>
            <a:off x="5749290" y="424751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/>
              <a:t>19</a:t>
            </a:r>
            <a:endParaRPr lang="en-US" altLang="zh-CN" sz="1200"/>
          </a:p>
        </p:txBody>
      </p:sp>
      <p:sp>
        <p:nvSpPr>
          <p:cNvPr id="71" name="椭圆 70"/>
          <p:cNvSpPr/>
          <p:nvPr>
            <p:custDataLst>
              <p:tags r:id="rId44"/>
            </p:custDataLst>
          </p:nvPr>
        </p:nvSpPr>
        <p:spPr>
          <a:xfrm>
            <a:off x="6506845" y="5034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/>
              <a:t>20</a:t>
            </a:r>
            <a:endParaRPr lang="en-US" altLang="zh-CN" sz="1200"/>
          </a:p>
        </p:txBody>
      </p:sp>
      <p:cxnSp>
        <p:nvCxnSpPr>
          <p:cNvPr id="72" name="直接箭头连接符 71"/>
          <p:cNvCxnSpPr>
            <a:stCxn id="67" idx="6"/>
            <a:endCxn id="71" idx="2"/>
          </p:cNvCxnSpPr>
          <p:nvPr>
            <p:custDataLst>
              <p:tags r:id="rId45"/>
            </p:custDataLst>
          </p:nvPr>
        </p:nvCxnSpPr>
        <p:spPr>
          <a:xfrm>
            <a:off x="6247130" y="5283200"/>
            <a:ext cx="2597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/>
          <p:cNvSpPr/>
          <p:nvPr>
            <p:custDataLst>
              <p:tags r:id="rId46"/>
            </p:custDataLst>
          </p:nvPr>
        </p:nvSpPr>
        <p:spPr>
          <a:xfrm>
            <a:off x="6506845" y="426783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/>
              <a:t>21</a:t>
            </a:r>
            <a:endParaRPr lang="en-US" altLang="zh-CN" sz="1200"/>
          </a:p>
        </p:txBody>
      </p:sp>
      <p:cxnSp>
        <p:nvCxnSpPr>
          <p:cNvPr id="74" name="直接箭头连接符 73"/>
          <p:cNvCxnSpPr>
            <a:stCxn id="71" idx="0"/>
            <a:endCxn id="73" idx="4"/>
          </p:cNvCxnSpPr>
          <p:nvPr>
            <p:custDataLst>
              <p:tags r:id="rId47"/>
            </p:custDataLst>
          </p:nvPr>
        </p:nvCxnSpPr>
        <p:spPr>
          <a:xfrm flipV="1">
            <a:off x="6755765" y="4765675"/>
            <a:ext cx="0" cy="2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2230120" y="1988185"/>
            <a:ext cx="457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48"/>
            </p:custDataLst>
          </p:nvPr>
        </p:nvSpPr>
        <p:spPr>
          <a:xfrm>
            <a:off x="3271520" y="198818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10s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49"/>
            </p:custDataLst>
          </p:nvPr>
        </p:nvSpPr>
        <p:spPr>
          <a:xfrm>
            <a:off x="4335145" y="200977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7s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50"/>
            </p:custDataLst>
          </p:nvPr>
        </p:nvSpPr>
        <p:spPr>
          <a:xfrm>
            <a:off x="2311400" y="302514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3s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51"/>
            </p:custDataLst>
          </p:nvPr>
        </p:nvSpPr>
        <p:spPr>
          <a:xfrm>
            <a:off x="3271520" y="302514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10s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52"/>
            </p:custDataLst>
          </p:nvPr>
        </p:nvSpPr>
        <p:spPr>
          <a:xfrm>
            <a:off x="4139565" y="302514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10s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53"/>
            </p:custDataLst>
          </p:nvPr>
        </p:nvSpPr>
        <p:spPr>
          <a:xfrm>
            <a:off x="5006340" y="302514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20s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54"/>
            </p:custDataLst>
          </p:nvPr>
        </p:nvSpPr>
        <p:spPr>
          <a:xfrm>
            <a:off x="5504180" y="377507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55"/>
            </p:custDataLst>
          </p:nvPr>
        </p:nvSpPr>
        <p:spPr>
          <a:xfrm>
            <a:off x="7004685" y="345821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56"/>
            </p:custDataLst>
          </p:nvPr>
        </p:nvSpPr>
        <p:spPr>
          <a:xfrm>
            <a:off x="5502910" y="250761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85" name="椭圆 84"/>
          <p:cNvSpPr/>
          <p:nvPr>
            <p:custDataLst>
              <p:tags r:id="rId57"/>
            </p:custDataLst>
          </p:nvPr>
        </p:nvSpPr>
        <p:spPr>
          <a:xfrm>
            <a:off x="7915275" y="3549015"/>
            <a:ext cx="822325" cy="4578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/>
              <a:t>END</a:t>
            </a:r>
            <a:endParaRPr lang="en-US" altLang="zh-CN" sz="1600"/>
          </a:p>
        </p:txBody>
      </p:sp>
      <p:cxnSp>
        <p:nvCxnSpPr>
          <p:cNvPr id="86" name="直接箭头连接符 85"/>
          <p:cNvCxnSpPr>
            <a:stCxn id="70" idx="7"/>
            <a:endCxn id="85" idx="2"/>
          </p:cNvCxnSpPr>
          <p:nvPr>
            <p:custDataLst>
              <p:tags r:id="rId58"/>
            </p:custDataLst>
          </p:nvPr>
        </p:nvCxnSpPr>
        <p:spPr>
          <a:xfrm flipV="1">
            <a:off x="6174105" y="3778250"/>
            <a:ext cx="1741170" cy="542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50" idx="6"/>
            <a:endCxn id="85" idx="0"/>
          </p:cNvCxnSpPr>
          <p:nvPr>
            <p:custDataLst>
              <p:tags r:id="rId59"/>
            </p:custDataLst>
          </p:nvPr>
        </p:nvCxnSpPr>
        <p:spPr>
          <a:xfrm>
            <a:off x="7004685" y="2875915"/>
            <a:ext cx="1322070" cy="673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47" idx="6"/>
            <a:endCxn id="85" idx="1"/>
          </p:cNvCxnSpPr>
          <p:nvPr>
            <p:custDataLst>
              <p:tags r:id="rId60"/>
            </p:custDataLst>
          </p:nvPr>
        </p:nvCxnSpPr>
        <p:spPr>
          <a:xfrm>
            <a:off x="6247130" y="2875915"/>
            <a:ext cx="1788795" cy="7404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73" idx="6"/>
            <a:endCxn id="85" idx="3"/>
          </p:cNvCxnSpPr>
          <p:nvPr>
            <p:custDataLst>
              <p:tags r:id="rId61"/>
            </p:custDataLst>
          </p:nvPr>
        </p:nvCxnSpPr>
        <p:spPr>
          <a:xfrm flipV="1">
            <a:off x="7004685" y="3939540"/>
            <a:ext cx="1031240" cy="577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椭圆 89"/>
          <p:cNvSpPr/>
          <p:nvPr>
            <p:custDataLst>
              <p:tags r:id="rId62"/>
            </p:custDataLst>
          </p:nvPr>
        </p:nvSpPr>
        <p:spPr>
          <a:xfrm>
            <a:off x="189865" y="3618865"/>
            <a:ext cx="918845" cy="5892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START</a:t>
            </a:r>
            <a:endParaRPr lang="en-US" altLang="zh-CN" sz="1400"/>
          </a:p>
        </p:txBody>
      </p:sp>
      <p:cxnSp>
        <p:nvCxnSpPr>
          <p:cNvPr id="91" name="直接箭头连接符 90"/>
          <p:cNvCxnSpPr>
            <a:stCxn id="90" idx="7"/>
            <a:endCxn id="2" idx="2"/>
          </p:cNvCxnSpPr>
          <p:nvPr/>
        </p:nvCxnSpPr>
        <p:spPr>
          <a:xfrm flipV="1">
            <a:off x="974090" y="2606675"/>
            <a:ext cx="1256030" cy="1098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90" idx="6"/>
            <a:endCxn id="26" idx="2"/>
          </p:cNvCxnSpPr>
          <p:nvPr/>
        </p:nvCxnSpPr>
        <p:spPr>
          <a:xfrm flipV="1">
            <a:off x="1108710" y="3642360"/>
            <a:ext cx="1121410" cy="271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stCxn id="90" idx="5"/>
            <a:endCxn id="57" idx="3"/>
          </p:cNvCxnSpPr>
          <p:nvPr/>
        </p:nvCxnSpPr>
        <p:spPr>
          <a:xfrm>
            <a:off x="974090" y="4121785"/>
            <a:ext cx="1264285" cy="2705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stCxn id="90" idx="4"/>
            <a:endCxn id="59" idx="2"/>
          </p:cNvCxnSpPr>
          <p:nvPr/>
        </p:nvCxnSpPr>
        <p:spPr>
          <a:xfrm>
            <a:off x="649605" y="4208145"/>
            <a:ext cx="1580515" cy="10750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2585720" y="3952240"/>
            <a:ext cx="457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99" name="文本框 98"/>
          <p:cNvSpPr txBox="1"/>
          <p:nvPr>
            <p:custDataLst>
              <p:tags r:id="rId63"/>
            </p:custDataLst>
          </p:nvPr>
        </p:nvSpPr>
        <p:spPr>
          <a:xfrm>
            <a:off x="2311400" y="473075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3s</a:t>
            </a:r>
            <a:endParaRPr lang="en-US" altLang="zh-CN"/>
          </a:p>
        </p:txBody>
      </p:sp>
      <p:sp>
        <p:nvSpPr>
          <p:cNvPr id="100" name="文本框 99"/>
          <p:cNvSpPr txBox="1"/>
          <p:nvPr>
            <p:custDataLst>
              <p:tags r:id="rId64"/>
            </p:custDataLst>
          </p:nvPr>
        </p:nvSpPr>
        <p:spPr>
          <a:xfrm>
            <a:off x="3468370" y="387921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10s</a:t>
            </a:r>
            <a:endParaRPr lang="en-US" altLang="zh-CN"/>
          </a:p>
        </p:txBody>
      </p:sp>
      <p:sp>
        <p:nvSpPr>
          <p:cNvPr id="101" name="文本框 100"/>
          <p:cNvSpPr txBox="1"/>
          <p:nvPr>
            <p:custDataLst>
              <p:tags r:id="rId65"/>
            </p:custDataLst>
          </p:nvPr>
        </p:nvSpPr>
        <p:spPr>
          <a:xfrm>
            <a:off x="3406140" y="485902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10s</a:t>
            </a:r>
            <a:endParaRPr lang="en-US" altLang="zh-CN"/>
          </a:p>
        </p:txBody>
      </p:sp>
      <p:sp>
        <p:nvSpPr>
          <p:cNvPr id="102" name="文本框 101"/>
          <p:cNvSpPr txBox="1"/>
          <p:nvPr>
            <p:custDataLst>
              <p:tags r:id="rId66"/>
            </p:custDataLst>
          </p:nvPr>
        </p:nvSpPr>
        <p:spPr>
          <a:xfrm>
            <a:off x="4077335" y="476567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10s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67"/>
            </p:custDataLst>
          </p:nvPr>
        </p:nvSpPr>
        <p:spPr>
          <a:xfrm>
            <a:off x="4441825" y="389953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7s</a:t>
            </a:r>
            <a:endParaRPr lang="en-US" altLang="zh-CN"/>
          </a:p>
        </p:txBody>
      </p:sp>
      <p:sp>
        <p:nvSpPr>
          <p:cNvPr id="104" name="文本框 103"/>
          <p:cNvSpPr txBox="1"/>
          <p:nvPr>
            <p:custDataLst>
              <p:tags r:id="rId68"/>
            </p:custDataLst>
          </p:nvPr>
        </p:nvSpPr>
        <p:spPr>
          <a:xfrm>
            <a:off x="4919980" y="470535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20s</a:t>
            </a:r>
            <a:endParaRPr lang="en-US" altLang="zh-CN"/>
          </a:p>
        </p:txBody>
      </p:sp>
      <p:sp>
        <p:nvSpPr>
          <p:cNvPr id="105" name="文本框 104"/>
          <p:cNvSpPr txBox="1"/>
          <p:nvPr>
            <p:custDataLst>
              <p:tags r:id="rId69"/>
            </p:custDataLst>
          </p:nvPr>
        </p:nvSpPr>
        <p:spPr>
          <a:xfrm>
            <a:off x="5591175" y="537591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106" name="文本框 105"/>
          <p:cNvSpPr txBox="1"/>
          <p:nvPr>
            <p:custDataLst>
              <p:tags r:id="rId70"/>
            </p:custDataLst>
          </p:nvPr>
        </p:nvSpPr>
        <p:spPr>
          <a:xfrm>
            <a:off x="6910705" y="516382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107" name="文本框 106"/>
          <p:cNvSpPr txBox="1"/>
          <p:nvPr>
            <p:custDataLst>
              <p:tags r:id="rId71"/>
            </p:custDataLst>
          </p:nvPr>
        </p:nvSpPr>
        <p:spPr>
          <a:xfrm>
            <a:off x="5919470" y="400685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108" name="文本框 107"/>
          <p:cNvSpPr txBox="1"/>
          <p:nvPr>
            <p:custDataLst>
              <p:tags r:id="rId72"/>
            </p:custDataLst>
          </p:nvPr>
        </p:nvSpPr>
        <p:spPr>
          <a:xfrm>
            <a:off x="7004685" y="238887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109" name="文本框 108"/>
          <p:cNvSpPr txBox="1"/>
          <p:nvPr>
            <p:custDataLst>
              <p:tags r:id="rId73"/>
            </p:custDataLst>
          </p:nvPr>
        </p:nvSpPr>
        <p:spPr>
          <a:xfrm>
            <a:off x="6910705" y="407289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9075" y="2263140"/>
            <a:ext cx="5760720" cy="2332355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629285" y="1223010"/>
            <a:ext cx="108026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L1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调度算法为每个任务设置优先级，当前设置优先级方式根据所有任务到达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END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节点的最长时间进行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设置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968365" y="2052955"/>
            <a:ext cx="6021070" cy="399796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noAutofit/>
          </a:bodyPr>
          <a:p>
            <a:r>
              <a:rPr lang="en-US" altLang="zh-CN"/>
              <a:t>· List Schedule</a:t>
            </a:r>
            <a:r>
              <a:rPr lang="zh-CN" altLang="en-US"/>
              <a:t>调度：</a:t>
            </a:r>
            <a:endParaRPr lang="zh-CN" altLang="en-US"/>
          </a:p>
          <a:p>
            <a:r>
              <a:rPr lang="zh-CN" altLang="en-US"/>
              <a:t>根据所有任务到</a:t>
            </a:r>
            <a:r>
              <a:rPr lang="en-US" altLang="zh-CN"/>
              <a:t>END</a:t>
            </a:r>
            <a:r>
              <a:rPr lang="zh-CN" altLang="en-US"/>
              <a:t>节点的距离作为</a:t>
            </a:r>
            <a:r>
              <a:rPr lang="en-US" altLang="zh-CN"/>
              <a:t>Upward</a:t>
            </a:r>
            <a:r>
              <a:rPr lang="zh-CN" altLang="en-US"/>
              <a:t>值，作为每个任务的</a:t>
            </a:r>
            <a:r>
              <a:rPr lang="zh-CN" altLang="en-US"/>
              <a:t>优先级。</a:t>
            </a:r>
            <a:endParaRPr lang="zh-CN" altLang="en-US"/>
          </a:p>
          <a:p>
            <a:r>
              <a:rPr lang="en-US" altLang="zh-CN"/>
              <a:t>                             </a:t>
            </a:r>
            <a:endParaRPr lang="en-US" altLang="zh-CN"/>
          </a:p>
          <a:p>
            <a:r>
              <a:rPr lang="en-US" altLang="zh-CN"/>
              <a:t>0</a:t>
            </a:r>
            <a:r>
              <a:rPr lang="zh-CN" altLang="en-US"/>
              <a:t>：</a:t>
            </a:r>
            <a:r>
              <a:rPr lang="en-US" altLang="zh-CN"/>
              <a:t>67s       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62s      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52s      3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58s     4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55s      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45s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35s       7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15s      8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5s        9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10s     10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5s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11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67s    12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62s    13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52s    14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58s   15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55s   16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45s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17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35s    18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15s    19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5s      20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10s    21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5s </a:t>
            </a:r>
            <a:endParaRPr lang="en-US" altLang="zh-CN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得到任务优先级</a:t>
            </a:r>
            <a:r>
              <a:rPr lang="zh-CN" altLang="en-US"/>
              <a:t>排序如下：</a:t>
            </a:r>
            <a:endParaRPr lang="zh-CN" altLang="en-US"/>
          </a:p>
          <a:p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11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12</a:t>
            </a:r>
            <a:r>
              <a:rPr lang="zh-CN" altLang="en-US"/>
              <a:t>，</a:t>
            </a:r>
            <a:r>
              <a:rPr lang="en-US" altLang="zh-CN"/>
              <a:t>3</a:t>
            </a:r>
            <a:r>
              <a:rPr lang="zh-CN" altLang="en-US"/>
              <a:t>，</a:t>
            </a:r>
            <a:r>
              <a:rPr lang="en-US" altLang="zh-CN"/>
              <a:t>14</a:t>
            </a:r>
            <a:r>
              <a:rPr lang="zh-CN" altLang="en-US"/>
              <a:t>，</a:t>
            </a:r>
            <a:r>
              <a:rPr lang="en-US" altLang="zh-CN"/>
              <a:t>4</a:t>
            </a:r>
            <a:r>
              <a:rPr lang="zh-CN" altLang="en-US"/>
              <a:t>，</a:t>
            </a:r>
            <a:r>
              <a:rPr lang="en-US" altLang="zh-CN"/>
              <a:t>15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13</a:t>
            </a:r>
            <a:r>
              <a:rPr lang="zh-CN" altLang="en-US"/>
              <a:t>，</a:t>
            </a:r>
            <a:r>
              <a:rPr lang="en-US" altLang="zh-CN"/>
              <a:t>5</a:t>
            </a:r>
            <a:r>
              <a:rPr lang="zh-CN" altLang="en-US"/>
              <a:t>，</a:t>
            </a:r>
            <a:r>
              <a:rPr lang="en-US" altLang="zh-CN"/>
              <a:t>16</a:t>
            </a:r>
            <a:r>
              <a:rPr lang="zh-CN" altLang="en-US"/>
              <a:t>，</a:t>
            </a:r>
            <a:r>
              <a:rPr lang="en-US" altLang="zh-CN"/>
              <a:t>6</a:t>
            </a:r>
            <a:r>
              <a:rPr lang="zh-CN" altLang="en-US"/>
              <a:t>，</a:t>
            </a:r>
            <a:r>
              <a:rPr lang="en-US" altLang="zh-CN"/>
              <a:t>17</a:t>
            </a:r>
            <a:r>
              <a:rPr lang="zh-CN" altLang="en-US"/>
              <a:t>，</a:t>
            </a:r>
            <a:r>
              <a:rPr lang="en-US" altLang="zh-CN"/>
              <a:t>7</a:t>
            </a:r>
            <a:r>
              <a:rPr lang="zh-CN" altLang="en-US"/>
              <a:t>，</a:t>
            </a:r>
            <a:r>
              <a:rPr lang="en-US" altLang="zh-CN"/>
              <a:t>18</a:t>
            </a:r>
            <a:r>
              <a:rPr lang="zh-CN" altLang="en-US"/>
              <a:t>，</a:t>
            </a:r>
            <a:r>
              <a:rPr lang="en-US" altLang="zh-CN"/>
              <a:t>9</a:t>
            </a:r>
            <a:r>
              <a:rPr lang="zh-CN" altLang="en-US"/>
              <a:t>，</a:t>
            </a:r>
            <a:r>
              <a:rPr lang="en-US" altLang="zh-CN"/>
              <a:t>20</a:t>
            </a:r>
            <a:r>
              <a:rPr lang="zh-CN" altLang="en-US"/>
              <a:t>，</a:t>
            </a:r>
            <a:r>
              <a:rPr lang="en-US" altLang="zh-CN"/>
              <a:t>8</a:t>
            </a:r>
            <a:r>
              <a:rPr lang="zh-CN" altLang="en-US"/>
              <a:t>，</a:t>
            </a:r>
            <a:r>
              <a:rPr lang="en-US" altLang="zh-CN"/>
              <a:t>19</a:t>
            </a:r>
            <a:r>
              <a:rPr lang="zh-CN" altLang="en-US"/>
              <a:t>，</a:t>
            </a:r>
            <a:r>
              <a:rPr lang="en-US" altLang="zh-CN"/>
              <a:t>10</a:t>
            </a:r>
            <a:r>
              <a:rPr lang="zh-CN" altLang="en-US"/>
              <a:t>，</a:t>
            </a:r>
            <a:r>
              <a:rPr lang="en-US" altLang="zh-CN"/>
              <a:t>21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10" name="图片 10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3395" y="2034540"/>
            <a:ext cx="5760720" cy="2332355"/>
          </a:xfrm>
          <a:prstGeom prst="rect">
            <a:avLst/>
          </a:prstGeom>
        </p:spPr>
      </p:pic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506730" y="1204595"/>
            <a:ext cx="58166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维护可执行任务优先队列，每次从优先队列中取优先级高的任务分配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资源。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302260" y="4879975"/>
            <a:ext cx="6021070" cy="151384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noAutofit/>
          </a:bodyPr>
          <a:p>
            <a:r>
              <a:rPr lang="en-US" altLang="zh-CN"/>
              <a:t>· List Schedule</a:t>
            </a:r>
            <a:r>
              <a:rPr lang="zh-CN" altLang="en-US"/>
              <a:t>调度任务</a:t>
            </a:r>
            <a:r>
              <a:rPr lang="zh-CN" altLang="en-US"/>
              <a:t>优先级：</a:t>
            </a:r>
            <a:r>
              <a:rPr lang="en-US" altLang="zh-CN"/>
              <a:t>     </a:t>
            </a:r>
            <a:endParaRPr lang="en-US" altLang="zh-CN"/>
          </a:p>
          <a:p>
            <a:r>
              <a:rPr lang="en-US" altLang="zh-CN"/>
              <a:t>0</a:t>
            </a:r>
            <a:r>
              <a:rPr lang="zh-CN" altLang="en-US"/>
              <a:t>：</a:t>
            </a:r>
            <a:r>
              <a:rPr lang="en-US" altLang="zh-CN"/>
              <a:t>67s       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62s      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52s      3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58s     4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55s      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45s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35s       7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15s      8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5s        9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10s     10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5s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11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67s    12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62s    13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52s    14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58s   15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55s   16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45s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17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35s    18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15s    19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5s      20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10s    21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5s </a:t>
            </a:r>
            <a:endParaRPr lang="en-US" altLang="zh-CN">
              <a:sym typeface="+mn-ea"/>
            </a:endParaRPr>
          </a:p>
          <a:p>
            <a:endParaRPr lang="en-US" altLang="zh-CN"/>
          </a:p>
        </p:txBody>
      </p:sp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6445250" y="3690620"/>
          <a:ext cx="5482590" cy="2251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860"/>
                <a:gridCol w="1727200"/>
                <a:gridCol w="1827530"/>
              </a:tblGrid>
              <a:tr h="4267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Step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Priority_Queue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Finished_Tasks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648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14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305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1,  3,  14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 u="sng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648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11, 3, 14, 2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0,  1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648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>
            <p:custDataLst>
              <p:tags r:id="rId5"/>
            </p:custDataLst>
          </p:nvPr>
        </p:nvGraphicFramePr>
        <p:xfrm>
          <a:off x="6292850" y="292735"/>
          <a:ext cx="5634990" cy="3002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330"/>
                <a:gridCol w="1878330"/>
                <a:gridCol w="1878330"/>
              </a:tblGrid>
              <a:tr h="4235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设备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设备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描述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对应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Tasks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549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冰箱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9 , 11...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机械臂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7, 14 ...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工作站1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6 ...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工作站2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6 ...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工作站3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6 ...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冰箱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2</a:t>
                      </a:r>
                      <a:endParaRPr lang="en-US" altLang="zh-CN" sz="18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3 ...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Trash回收站1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10 ...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调度算法当前存在的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23010"/>
            <a:ext cx="779335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生成任务图当前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问题：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多板设备上存在任务执行序列，即下图中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都是在多板设备上完成的。是否将在多板设备上的任务进行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合并。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848850" y="613410"/>
            <a:ext cx="1607820" cy="563118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412365" y="29870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椭圆 3"/>
          <p:cNvSpPr/>
          <p:nvPr>
            <p:custDataLst>
              <p:tags r:id="rId4"/>
            </p:custDataLst>
          </p:nvPr>
        </p:nvSpPr>
        <p:spPr>
          <a:xfrm>
            <a:off x="3453765" y="29870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5" name="椭圆 4"/>
          <p:cNvSpPr/>
          <p:nvPr>
            <p:custDataLst>
              <p:tags r:id="rId5"/>
            </p:custDataLst>
          </p:nvPr>
        </p:nvSpPr>
        <p:spPr>
          <a:xfrm>
            <a:off x="4495165" y="29870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cxnSp>
        <p:nvCxnSpPr>
          <p:cNvPr id="8" name="直接箭头连接符 7"/>
          <p:cNvCxnSpPr>
            <a:stCxn id="3" idx="6"/>
            <a:endCxn id="4" idx="2"/>
          </p:cNvCxnSpPr>
          <p:nvPr/>
        </p:nvCxnSpPr>
        <p:spPr>
          <a:xfrm>
            <a:off x="2910205" y="323596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4" idx="6"/>
            <a:endCxn id="5" idx="2"/>
          </p:cNvCxnSpPr>
          <p:nvPr>
            <p:custDataLst>
              <p:tags r:id="rId6"/>
            </p:custDataLst>
          </p:nvPr>
        </p:nvCxnSpPr>
        <p:spPr>
          <a:xfrm>
            <a:off x="3951605" y="323596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96340" y="3007360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Plate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1196340" y="4022725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mix1</a:t>
            </a:r>
            <a:endParaRPr lang="en-US" altLang="zh-CN"/>
          </a:p>
        </p:txBody>
      </p:sp>
      <p:sp>
        <p:nvSpPr>
          <p:cNvPr id="16" name="椭圆 15"/>
          <p:cNvSpPr/>
          <p:nvPr>
            <p:custDataLst>
              <p:tags r:id="rId8"/>
            </p:custDataLst>
          </p:nvPr>
        </p:nvSpPr>
        <p:spPr>
          <a:xfrm>
            <a:off x="2412365" y="402272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7" name="椭圆 16"/>
          <p:cNvSpPr/>
          <p:nvPr>
            <p:custDataLst>
              <p:tags r:id="rId9"/>
            </p:custDataLst>
          </p:nvPr>
        </p:nvSpPr>
        <p:spPr>
          <a:xfrm>
            <a:off x="3453765" y="402272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8" name="椭圆 17"/>
          <p:cNvSpPr/>
          <p:nvPr>
            <p:custDataLst>
              <p:tags r:id="rId10"/>
            </p:custDataLst>
          </p:nvPr>
        </p:nvSpPr>
        <p:spPr>
          <a:xfrm>
            <a:off x="4495165" y="402272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19" name="椭圆 18"/>
          <p:cNvSpPr/>
          <p:nvPr>
            <p:custDataLst>
              <p:tags r:id="rId11"/>
            </p:custDataLst>
          </p:nvPr>
        </p:nvSpPr>
        <p:spPr>
          <a:xfrm>
            <a:off x="5188585" y="402272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7</a:t>
            </a:r>
            <a:endParaRPr lang="en-US" altLang="zh-CN"/>
          </a:p>
        </p:txBody>
      </p:sp>
      <p:cxnSp>
        <p:nvCxnSpPr>
          <p:cNvPr id="20" name="直接箭头连接符 19"/>
          <p:cNvCxnSpPr>
            <a:stCxn id="16" idx="6"/>
            <a:endCxn id="17" idx="2"/>
          </p:cNvCxnSpPr>
          <p:nvPr>
            <p:custDataLst>
              <p:tags r:id="rId12"/>
            </p:custDataLst>
          </p:nvPr>
        </p:nvCxnSpPr>
        <p:spPr>
          <a:xfrm>
            <a:off x="2910205" y="427164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7" idx="6"/>
            <a:endCxn id="18" idx="2"/>
          </p:cNvCxnSpPr>
          <p:nvPr>
            <p:custDataLst>
              <p:tags r:id="rId13"/>
            </p:custDataLst>
          </p:nvPr>
        </p:nvCxnSpPr>
        <p:spPr>
          <a:xfrm>
            <a:off x="3951605" y="427164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8" idx="6"/>
            <a:endCxn id="19" idx="2"/>
          </p:cNvCxnSpPr>
          <p:nvPr>
            <p:custDataLst>
              <p:tags r:id="rId14"/>
            </p:custDataLst>
          </p:nvPr>
        </p:nvCxnSpPr>
        <p:spPr>
          <a:xfrm>
            <a:off x="4993005" y="4271645"/>
            <a:ext cx="1955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" idx="4"/>
            <a:endCxn id="18" idx="0"/>
          </p:cNvCxnSpPr>
          <p:nvPr>
            <p:custDataLst>
              <p:tags r:id="rId15"/>
            </p:custDataLst>
          </p:nvPr>
        </p:nvCxnSpPr>
        <p:spPr>
          <a:xfrm>
            <a:off x="4744085" y="3484880"/>
            <a:ext cx="0" cy="537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>
            <p:custDataLst>
              <p:tags r:id="rId16"/>
            </p:custDataLst>
          </p:nvPr>
        </p:nvSpPr>
        <p:spPr>
          <a:xfrm>
            <a:off x="5931535" y="402272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8</a:t>
            </a:r>
            <a:endParaRPr lang="en-US" altLang="zh-CN"/>
          </a:p>
        </p:txBody>
      </p:sp>
      <p:cxnSp>
        <p:nvCxnSpPr>
          <p:cNvPr id="34" name="直接箭头连接符 33"/>
          <p:cNvCxnSpPr>
            <a:stCxn id="19" idx="6"/>
            <a:endCxn id="33" idx="2"/>
          </p:cNvCxnSpPr>
          <p:nvPr>
            <p:custDataLst>
              <p:tags r:id="rId17"/>
            </p:custDataLst>
          </p:nvPr>
        </p:nvCxnSpPr>
        <p:spPr>
          <a:xfrm>
            <a:off x="5686425" y="4271645"/>
            <a:ext cx="245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3" idx="0"/>
            <a:endCxn id="36" idx="4"/>
          </p:cNvCxnSpPr>
          <p:nvPr>
            <p:custDataLst>
              <p:tags r:id="rId18"/>
            </p:custDataLst>
          </p:nvPr>
        </p:nvCxnSpPr>
        <p:spPr>
          <a:xfrm flipV="1">
            <a:off x="6180455" y="3754120"/>
            <a:ext cx="0" cy="2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>
            <p:custDataLst>
              <p:tags r:id="rId19"/>
            </p:custDataLst>
          </p:nvPr>
        </p:nvSpPr>
        <p:spPr>
          <a:xfrm>
            <a:off x="5931535" y="3256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9</a:t>
            </a:r>
            <a:endParaRPr lang="en-US" altLang="zh-CN"/>
          </a:p>
        </p:txBody>
      </p:sp>
      <p:sp>
        <p:nvSpPr>
          <p:cNvPr id="37" name="椭圆 36"/>
          <p:cNvSpPr/>
          <p:nvPr>
            <p:custDataLst>
              <p:tags r:id="rId20"/>
            </p:custDataLst>
          </p:nvPr>
        </p:nvSpPr>
        <p:spPr>
          <a:xfrm>
            <a:off x="6689090" y="402272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/>
              <a:t>10</a:t>
            </a:r>
            <a:endParaRPr lang="en-US" altLang="zh-CN" sz="1200"/>
          </a:p>
        </p:txBody>
      </p:sp>
      <p:cxnSp>
        <p:nvCxnSpPr>
          <p:cNvPr id="38" name="直接箭头连接符 37"/>
          <p:cNvCxnSpPr>
            <a:stCxn id="33" idx="6"/>
            <a:endCxn id="37" idx="2"/>
          </p:cNvCxnSpPr>
          <p:nvPr>
            <p:custDataLst>
              <p:tags r:id="rId21"/>
            </p:custDataLst>
          </p:nvPr>
        </p:nvCxnSpPr>
        <p:spPr>
          <a:xfrm>
            <a:off x="6429375" y="4271645"/>
            <a:ext cx="2597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>
            <p:custDataLst>
              <p:tags r:id="rId22"/>
            </p:custDataLst>
          </p:nvPr>
        </p:nvSpPr>
        <p:spPr>
          <a:xfrm>
            <a:off x="6689090" y="3256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/>
              <a:t>11</a:t>
            </a:r>
            <a:endParaRPr lang="en-US" altLang="zh-CN" sz="1200"/>
          </a:p>
        </p:txBody>
      </p:sp>
      <p:cxnSp>
        <p:nvCxnSpPr>
          <p:cNvPr id="40" name="直接箭头连接符 39"/>
          <p:cNvCxnSpPr>
            <a:stCxn id="37" idx="0"/>
            <a:endCxn id="39" idx="4"/>
          </p:cNvCxnSpPr>
          <p:nvPr>
            <p:custDataLst>
              <p:tags r:id="rId23"/>
            </p:custDataLst>
          </p:nvPr>
        </p:nvCxnSpPr>
        <p:spPr>
          <a:xfrm flipV="1">
            <a:off x="6938010" y="3754120"/>
            <a:ext cx="0" cy="2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187825" y="3870325"/>
            <a:ext cx="3383280" cy="90805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2412365" y="505841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11" name="椭圆 110"/>
          <p:cNvSpPr/>
          <p:nvPr>
            <p:custDataLst>
              <p:tags r:id="rId24"/>
            </p:custDataLst>
          </p:nvPr>
        </p:nvSpPr>
        <p:spPr>
          <a:xfrm>
            <a:off x="3453765" y="505841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12" name="椭圆 111"/>
          <p:cNvSpPr/>
          <p:nvPr>
            <p:custDataLst>
              <p:tags r:id="rId25"/>
            </p:custDataLst>
          </p:nvPr>
        </p:nvSpPr>
        <p:spPr>
          <a:xfrm>
            <a:off x="4495165" y="505841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cxnSp>
        <p:nvCxnSpPr>
          <p:cNvPr id="113" name="直接箭头连接符 112"/>
          <p:cNvCxnSpPr>
            <a:stCxn id="97" idx="6"/>
            <a:endCxn id="111" idx="2"/>
          </p:cNvCxnSpPr>
          <p:nvPr/>
        </p:nvCxnSpPr>
        <p:spPr>
          <a:xfrm>
            <a:off x="2910205" y="530733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>
            <a:stCxn id="111" idx="6"/>
            <a:endCxn id="112" idx="2"/>
          </p:cNvCxnSpPr>
          <p:nvPr>
            <p:custDataLst>
              <p:tags r:id="rId26"/>
            </p:custDataLst>
          </p:nvPr>
        </p:nvCxnSpPr>
        <p:spPr>
          <a:xfrm>
            <a:off x="3951605" y="530733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本框 114"/>
          <p:cNvSpPr txBox="1"/>
          <p:nvPr/>
        </p:nvSpPr>
        <p:spPr>
          <a:xfrm>
            <a:off x="1196340" y="5078730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Plate</a:t>
            </a:r>
            <a:endParaRPr lang="en-US" altLang="zh-CN"/>
          </a:p>
        </p:txBody>
      </p:sp>
      <p:sp>
        <p:nvSpPr>
          <p:cNvPr id="116" name="文本框 115"/>
          <p:cNvSpPr txBox="1"/>
          <p:nvPr>
            <p:custDataLst>
              <p:tags r:id="rId27"/>
            </p:custDataLst>
          </p:nvPr>
        </p:nvSpPr>
        <p:spPr>
          <a:xfrm>
            <a:off x="1196340" y="6094095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mix1</a:t>
            </a:r>
            <a:endParaRPr lang="en-US" altLang="zh-CN"/>
          </a:p>
        </p:txBody>
      </p:sp>
      <p:sp>
        <p:nvSpPr>
          <p:cNvPr id="117" name="椭圆 116"/>
          <p:cNvSpPr/>
          <p:nvPr>
            <p:custDataLst>
              <p:tags r:id="rId28"/>
            </p:custDataLst>
          </p:nvPr>
        </p:nvSpPr>
        <p:spPr>
          <a:xfrm>
            <a:off x="2412365" y="60940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18" name="椭圆 117"/>
          <p:cNvSpPr/>
          <p:nvPr>
            <p:custDataLst>
              <p:tags r:id="rId29"/>
            </p:custDataLst>
          </p:nvPr>
        </p:nvSpPr>
        <p:spPr>
          <a:xfrm>
            <a:off x="3453765" y="60940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19" name="椭圆 118"/>
          <p:cNvSpPr/>
          <p:nvPr>
            <p:custDataLst>
              <p:tags r:id="rId30"/>
            </p:custDataLst>
          </p:nvPr>
        </p:nvSpPr>
        <p:spPr>
          <a:xfrm>
            <a:off x="4495165" y="60940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cxnSp>
        <p:nvCxnSpPr>
          <p:cNvPr id="121" name="直接箭头连接符 120"/>
          <p:cNvCxnSpPr>
            <a:stCxn id="117" idx="6"/>
            <a:endCxn id="118" idx="2"/>
          </p:cNvCxnSpPr>
          <p:nvPr>
            <p:custDataLst>
              <p:tags r:id="rId31"/>
            </p:custDataLst>
          </p:nvPr>
        </p:nvCxnSpPr>
        <p:spPr>
          <a:xfrm>
            <a:off x="2910205" y="634301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118" idx="6"/>
            <a:endCxn id="119" idx="2"/>
          </p:cNvCxnSpPr>
          <p:nvPr>
            <p:custDataLst>
              <p:tags r:id="rId32"/>
            </p:custDataLst>
          </p:nvPr>
        </p:nvCxnSpPr>
        <p:spPr>
          <a:xfrm>
            <a:off x="3951605" y="634301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119" idx="6"/>
            <a:endCxn id="131" idx="2"/>
          </p:cNvCxnSpPr>
          <p:nvPr>
            <p:custDataLst>
              <p:tags r:id="rId33"/>
            </p:custDataLst>
          </p:nvPr>
        </p:nvCxnSpPr>
        <p:spPr>
          <a:xfrm flipV="1">
            <a:off x="4993005" y="5452110"/>
            <a:ext cx="854075" cy="8909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112" idx="4"/>
            <a:endCxn id="119" idx="0"/>
          </p:cNvCxnSpPr>
          <p:nvPr>
            <p:custDataLst>
              <p:tags r:id="rId34"/>
            </p:custDataLst>
          </p:nvPr>
        </p:nvCxnSpPr>
        <p:spPr>
          <a:xfrm>
            <a:off x="4744085" y="5556250"/>
            <a:ext cx="0" cy="537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椭圆 128"/>
          <p:cNvSpPr/>
          <p:nvPr>
            <p:custDataLst>
              <p:tags r:id="rId35"/>
            </p:custDataLst>
          </p:nvPr>
        </p:nvSpPr>
        <p:spPr>
          <a:xfrm>
            <a:off x="5931535" y="60940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/>
              <a:t>8</a:t>
            </a:r>
            <a:endParaRPr lang="en-US" altLang="zh-CN" sz="1600"/>
          </a:p>
        </p:txBody>
      </p:sp>
      <p:sp>
        <p:nvSpPr>
          <p:cNvPr id="131" name="椭圆 130"/>
          <p:cNvSpPr/>
          <p:nvPr>
            <p:custDataLst>
              <p:tags r:id="rId36"/>
            </p:custDataLst>
          </p:nvPr>
        </p:nvSpPr>
        <p:spPr>
          <a:xfrm>
            <a:off x="5847080" y="520319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/>
              <a:t>7</a:t>
            </a:r>
            <a:endParaRPr lang="en-US" altLang="zh-CN" sz="1600"/>
          </a:p>
        </p:txBody>
      </p:sp>
      <p:cxnSp>
        <p:nvCxnSpPr>
          <p:cNvPr id="135" name="直接箭头连接符 134"/>
          <p:cNvCxnSpPr>
            <a:stCxn id="119" idx="6"/>
            <a:endCxn id="129" idx="2"/>
          </p:cNvCxnSpPr>
          <p:nvPr>
            <p:custDataLst>
              <p:tags r:id="rId37"/>
            </p:custDataLst>
          </p:nvPr>
        </p:nvCxnSpPr>
        <p:spPr>
          <a:xfrm>
            <a:off x="4993005" y="6343015"/>
            <a:ext cx="9385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135"/>
          <p:cNvSpPr txBox="1"/>
          <p:nvPr/>
        </p:nvSpPr>
        <p:spPr>
          <a:xfrm>
            <a:off x="283845" y="3484880"/>
            <a:ext cx="107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合并</a:t>
            </a:r>
            <a:r>
              <a:rPr lang="zh-CN" altLang="en-US"/>
              <a:t>前</a:t>
            </a:r>
            <a:endParaRPr lang="zh-CN" altLang="en-US"/>
          </a:p>
        </p:txBody>
      </p:sp>
      <p:sp>
        <p:nvSpPr>
          <p:cNvPr id="137" name="文本框 136"/>
          <p:cNvSpPr txBox="1"/>
          <p:nvPr/>
        </p:nvSpPr>
        <p:spPr>
          <a:xfrm>
            <a:off x="284480" y="5556250"/>
            <a:ext cx="1079500" cy="346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合并</a:t>
            </a:r>
            <a:r>
              <a:rPr lang="zh-CN" altLang="en-US"/>
              <a:t>后</a:t>
            </a:r>
            <a:endParaRPr lang="zh-CN" altLang="en-US"/>
          </a:p>
        </p:txBody>
      </p:sp>
      <p:cxnSp>
        <p:nvCxnSpPr>
          <p:cNvPr id="138" name="直接连接符 137"/>
          <p:cNvCxnSpPr/>
          <p:nvPr/>
        </p:nvCxnSpPr>
        <p:spPr>
          <a:xfrm>
            <a:off x="227330" y="4890770"/>
            <a:ext cx="8899525" cy="11430"/>
          </a:xfrm>
          <a:prstGeom prst="line">
            <a:avLst/>
          </a:prstGeom>
          <a:ln w="28575" cmpd="sng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本框 138"/>
          <p:cNvSpPr txBox="1"/>
          <p:nvPr/>
        </p:nvSpPr>
        <p:spPr>
          <a:xfrm>
            <a:off x="6772910" y="5332730"/>
            <a:ext cx="30759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不合并涉及到任务</a:t>
            </a:r>
            <a:r>
              <a:rPr lang="en-US" altLang="zh-CN"/>
              <a:t>6</a:t>
            </a:r>
            <a:r>
              <a:rPr lang="zh-CN" altLang="en-US"/>
              <a:t>，</a:t>
            </a:r>
            <a:r>
              <a:rPr lang="en-US" altLang="zh-CN"/>
              <a:t>7</a:t>
            </a:r>
            <a:r>
              <a:rPr lang="zh-CN" altLang="en-US"/>
              <a:t>，</a:t>
            </a:r>
            <a:r>
              <a:rPr lang="en-US" altLang="zh-CN"/>
              <a:t>8</a:t>
            </a:r>
            <a:r>
              <a:rPr lang="zh-CN" altLang="en-US"/>
              <a:t>，</a:t>
            </a:r>
            <a:r>
              <a:rPr lang="en-US" altLang="zh-CN"/>
              <a:t>10</a:t>
            </a:r>
            <a:r>
              <a:rPr lang="zh-CN" altLang="en-US"/>
              <a:t>都是在多板设备上操作，任务分配资源时要单独</a:t>
            </a:r>
            <a:r>
              <a:rPr lang="zh-CN" altLang="en-US"/>
              <a:t>考虑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当前存在的问题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23010"/>
            <a:ext cx="108026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L1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调度算法为每个任务设置优先级，当前设置优先级方式根据所有任务到达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END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节点的最长时间进行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设置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968365" y="2052955"/>
            <a:ext cx="6021070" cy="244284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noAutofit/>
          </a:bodyPr>
          <a:p>
            <a:r>
              <a:rPr lang="en-US" altLang="zh-CN"/>
              <a:t>· List Schedule</a:t>
            </a:r>
            <a:r>
              <a:rPr lang="zh-CN" altLang="en-US"/>
              <a:t>调度：</a:t>
            </a:r>
            <a:endParaRPr lang="zh-CN" altLang="en-US"/>
          </a:p>
          <a:p>
            <a:r>
              <a:rPr lang="zh-CN" altLang="en-US"/>
              <a:t>根据所有任务到</a:t>
            </a:r>
            <a:r>
              <a:rPr lang="en-US" altLang="zh-CN"/>
              <a:t>END</a:t>
            </a:r>
            <a:r>
              <a:rPr lang="zh-CN" altLang="en-US"/>
              <a:t>节点的距离作为</a:t>
            </a:r>
            <a:r>
              <a:rPr lang="en-US" altLang="zh-CN"/>
              <a:t>Upward</a:t>
            </a:r>
            <a:r>
              <a:rPr lang="zh-CN" altLang="en-US"/>
              <a:t>值，作为每个任务的</a:t>
            </a:r>
            <a:r>
              <a:rPr lang="zh-CN" altLang="en-US"/>
              <a:t>优先级。</a:t>
            </a:r>
            <a:endParaRPr lang="zh-CN" altLang="en-US"/>
          </a:p>
          <a:p>
            <a:r>
              <a:rPr lang="en-US" altLang="zh-CN"/>
              <a:t>                             </a:t>
            </a:r>
            <a:endParaRPr lang="en-US" altLang="zh-CN"/>
          </a:p>
          <a:p>
            <a:r>
              <a:rPr lang="en-US" altLang="zh-CN"/>
              <a:t>0</a:t>
            </a:r>
            <a:r>
              <a:rPr lang="zh-CN" altLang="en-US"/>
              <a:t>：</a:t>
            </a:r>
            <a:r>
              <a:rPr lang="en-US" altLang="zh-CN"/>
              <a:t>67s       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62s      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52s      3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58s     4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55s      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45s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35s       7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15s      8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5s        9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10s     10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5s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11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67s    12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62s    13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52s    14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58s   15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55s   16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45s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17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35s    18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15s    19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5s      20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10s    21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5s </a:t>
            </a:r>
            <a:endParaRPr lang="en-US" altLang="zh-CN">
              <a:sym typeface="+mn-ea"/>
            </a:endParaRPr>
          </a:p>
          <a:p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5968365" y="3108325"/>
            <a:ext cx="998855" cy="64198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968365" y="3763010"/>
            <a:ext cx="967740" cy="55562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9285" y="2351405"/>
            <a:ext cx="5039995" cy="1046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/>
              <a:t>L1</a:t>
            </a:r>
            <a:r>
              <a:rPr lang="zh-CN" altLang="en-US" sz="2000"/>
              <a:t>调度算法中按照当前设置会存在多个任务优先级相同的情况，目前采取策略是同优先级任务之间采用随机策略</a:t>
            </a:r>
            <a:r>
              <a:rPr lang="zh-CN" altLang="en-US" sz="2000"/>
              <a:t>选取。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可能存在如下死锁</a:t>
            </a:r>
            <a:r>
              <a:rPr lang="zh-CN" altLang="en-US" sz="2000"/>
              <a:t>问题：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" y="4066540"/>
            <a:ext cx="3535045" cy="25806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12900" y="4066540"/>
            <a:ext cx="715010" cy="76644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12900" y="5986780"/>
            <a:ext cx="715010" cy="76644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14875" y="5226050"/>
            <a:ext cx="6717030" cy="1057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/>
              <a:t>0</a:t>
            </a:r>
            <a:r>
              <a:rPr lang="zh-CN" altLang="en-US" sz="2000"/>
              <a:t>和</a:t>
            </a:r>
            <a:r>
              <a:rPr lang="en-US" altLang="zh-CN" sz="2000"/>
              <a:t>11</a:t>
            </a:r>
            <a:r>
              <a:rPr lang="zh-CN" altLang="en-US" sz="2000"/>
              <a:t>优先级相同、</a:t>
            </a:r>
            <a:r>
              <a:rPr lang="en-US" altLang="zh-CN" sz="2000"/>
              <a:t>3</a:t>
            </a:r>
            <a:r>
              <a:rPr lang="zh-CN" altLang="en-US" sz="2000"/>
              <a:t>和</a:t>
            </a:r>
            <a:r>
              <a:rPr lang="en-US" altLang="zh-CN" sz="2000"/>
              <a:t>14</a:t>
            </a:r>
            <a:r>
              <a:rPr lang="zh-CN" altLang="en-US" sz="2000"/>
              <a:t>优先级相同。若</a:t>
            </a:r>
            <a:r>
              <a:rPr lang="en-US" altLang="zh-CN" sz="2000"/>
              <a:t>0</a:t>
            </a:r>
            <a:r>
              <a:rPr lang="zh-CN" altLang="en-US" sz="2000"/>
              <a:t>执行后任务</a:t>
            </a:r>
            <a:r>
              <a:rPr lang="en-US" altLang="zh-CN" sz="2000"/>
              <a:t>14</a:t>
            </a:r>
            <a:r>
              <a:rPr lang="zh-CN" altLang="en-US" sz="2000"/>
              <a:t>执行，则可能出现</a:t>
            </a:r>
            <a:r>
              <a:rPr lang="zh-CN" altLang="en-US" sz="2000"/>
              <a:t>任务不配套</a:t>
            </a:r>
            <a:r>
              <a:rPr lang="zh-CN" altLang="en-US" sz="2000"/>
              <a:t>现象。</a:t>
            </a:r>
            <a:endParaRPr lang="zh-CN" altLang="en-US" sz="20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3931920" y="3454400"/>
              <a:ext cx="238760" cy="2794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3931920" y="3454400"/>
                <a:ext cx="23876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4053840" y="3550920"/>
              <a:ext cx="15240" cy="1828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4053840" y="3550920"/>
                <a:ext cx="15240" cy="182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4013200" y="3947160"/>
              <a:ext cx="116840" cy="2286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4013200" y="3947160"/>
                <a:ext cx="11684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3810000" y="3835400"/>
              <a:ext cx="335280" cy="44704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3810000" y="3835400"/>
                <a:ext cx="335280" cy="447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4175760" y="3601720"/>
              <a:ext cx="259080" cy="15748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4175760" y="3601720"/>
                <a:ext cx="259080" cy="157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4165600" y="3764280"/>
              <a:ext cx="370840" cy="30988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4165600" y="3764280"/>
                <a:ext cx="370840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4612640" y="3647440"/>
              <a:ext cx="137160" cy="2794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4612640" y="3647440"/>
                <a:ext cx="13716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4556760" y="3566160"/>
              <a:ext cx="386080" cy="42164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4556760" y="3566160"/>
                <a:ext cx="386080" cy="421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8" name="墨迹 17"/>
              <p14:cNvContentPartPr/>
              <p14:nvPr/>
            </p14:nvContentPartPr>
            <p14:xfrm>
              <a:off x="4064000" y="4602480"/>
              <a:ext cx="177800" cy="10668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4064000" y="4602480"/>
                <a:ext cx="17780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4206240" y="4582160"/>
              <a:ext cx="360" cy="13208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4206240" y="4582160"/>
                <a:ext cx="360" cy="132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4033520" y="4480560"/>
              <a:ext cx="304800" cy="3657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4033520" y="4480560"/>
                <a:ext cx="304800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4150360" y="4917440"/>
              <a:ext cx="91440" cy="2387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4150360" y="4917440"/>
                <a:ext cx="91440" cy="238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4185920" y="4993640"/>
              <a:ext cx="3048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4185920" y="4993640"/>
                <a:ext cx="304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4084320" y="4831080"/>
              <a:ext cx="279400" cy="35052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4084320" y="4831080"/>
                <a:ext cx="279400" cy="350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4394200" y="4582160"/>
              <a:ext cx="162560" cy="14732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4394200" y="4582160"/>
                <a:ext cx="162560" cy="147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4358640" y="4775200"/>
              <a:ext cx="274320" cy="16764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4358640" y="4775200"/>
                <a:ext cx="274320" cy="167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4739640" y="4566920"/>
              <a:ext cx="127000" cy="28448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4739640" y="4566920"/>
                <a:ext cx="127000" cy="284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4693920" y="4470400"/>
              <a:ext cx="284480" cy="44704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4693920" y="4470400"/>
                <a:ext cx="284480" cy="447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3870960" y="3302000"/>
              <a:ext cx="584200" cy="44704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3870960" y="3302000"/>
                <a:ext cx="584200" cy="447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3947160" y="4201160"/>
              <a:ext cx="116840" cy="3048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2"/>
            </p:blipFill>
            <p:spPr>
              <a:xfrm>
                <a:off x="3947160" y="4201160"/>
                <a:ext cx="11684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4191000" y="5186680"/>
              <a:ext cx="7620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4191000" y="5186680"/>
                <a:ext cx="76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1" name="墨迹 30"/>
              <p14:cNvContentPartPr/>
              <p14:nvPr/>
            </p14:nvContentPartPr>
            <p14:xfrm>
              <a:off x="4043680" y="4815840"/>
              <a:ext cx="396240" cy="46228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6"/>
            </p:blipFill>
            <p:spPr>
              <a:xfrm>
                <a:off x="4043680" y="4815840"/>
                <a:ext cx="396240" cy="462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2" name="墨迹 31"/>
              <p14:cNvContentPartPr/>
              <p14:nvPr/>
            </p14:nvContentPartPr>
            <p14:xfrm>
              <a:off x="4038600" y="3698240"/>
              <a:ext cx="203200" cy="3048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8"/>
            </p:blipFill>
            <p:spPr>
              <a:xfrm>
                <a:off x="4038600" y="3698240"/>
                <a:ext cx="20320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" name="墨迹 32"/>
              <p14:cNvContentPartPr/>
              <p14:nvPr/>
            </p14:nvContentPartPr>
            <p14:xfrm>
              <a:off x="4206240" y="4775200"/>
              <a:ext cx="81280" cy="2032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4206240" y="4775200"/>
                <a:ext cx="8128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4206240" y="5191760"/>
              <a:ext cx="45720" cy="3048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2"/>
            </p:blipFill>
            <p:spPr>
              <a:xfrm>
                <a:off x="4206240" y="5191760"/>
                <a:ext cx="4572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5" name="墨迹 34"/>
              <p14:cNvContentPartPr/>
              <p14:nvPr/>
            </p14:nvContentPartPr>
            <p14:xfrm>
              <a:off x="4048760" y="4246880"/>
              <a:ext cx="76200" cy="101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4"/>
            </p:blipFill>
            <p:spPr>
              <a:xfrm>
                <a:off x="4048760" y="4246880"/>
                <a:ext cx="7620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6" name="墨迹 35"/>
              <p14:cNvContentPartPr/>
              <p14:nvPr/>
            </p14:nvContentPartPr>
            <p14:xfrm>
              <a:off x="3937000" y="4211320"/>
              <a:ext cx="162560" cy="1016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6"/>
            </p:blipFill>
            <p:spPr>
              <a:xfrm>
                <a:off x="3937000" y="4211320"/>
                <a:ext cx="16256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7" name="墨迹 36"/>
              <p14:cNvContentPartPr/>
              <p14:nvPr/>
            </p14:nvContentPartPr>
            <p14:xfrm>
              <a:off x="4160520" y="4805680"/>
              <a:ext cx="127000" cy="4572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8"/>
            </p:blipFill>
            <p:spPr>
              <a:xfrm>
                <a:off x="4160520" y="4805680"/>
                <a:ext cx="127000" cy="45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8" name="墨迹 37"/>
              <p14:cNvContentPartPr/>
              <p14:nvPr/>
            </p14:nvContentPartPr>
            <p14:xfrm>
              <a:off x="4043680" y="3698240"/>
              <a:ext cx="76200" cy="1524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0"/>
            </p:blipFill>
            <p:spPr>
              <a:xfrm>
                <a:off x="4043680" y="3698240"/>
                <a:ext cx="76200" cy="15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9" name="墨迹 38"/>
              <p14:cNvContentPartPr/>
              <p14:nvPr/>
            </p14:nvContentPartPr>
            <p14:xfrm>
              <a:off x="4003040" y="4185920"/>
              <a:ext cx="14224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2"/>
            </p:blipFill>
            <p:spPr>
              <a:xfrm>
                <a:off x="4003040" y="4185920"/>
                <a:ext cx="14224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0" name="墨迹 39"/>
              <p14:cNvContentPartPr/>
              <p14:nvPr/>
            </p14:nvContentPartPr>
            <p14:xfrm>
              <a:off x="3896360" y="4323080"/>
              <a:ext cx="1442720" cy="1524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4"/>
            </p:blipFill>
            <p:spPr>
              <a:xfrm>
                <a:off x="3896360" y="4323080"/>
                <a:ext cx="1442720" cy="15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1" name="墨迹 40"/>
              <p14:cNvContentPartPr/>
              <p14:nvPr/>
            </p14:nvContentPartPr>
            <p14:xfrm>
              <a:off x="4069080" y="4876800"/>
              <a:ext cx="335280" cy="4064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6"/>
            </p:blipFill>
            <p:spPr>
              <a:xfrm>
                <a:off x="4069080" y="4876800"/>
                <a:ext cx="33528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2" name="墨迹 41"/>
              <p14:cNvContentPartPr/>
              <p14:nvPr/>
            </p14:nvContentPartPr>
            <p14:xfrm>
              <a:off x="4185920" y="5242560"/>
              <a:ext cx="162560" cy="101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8"/>
            </p:blipFill>
            <p:spPr>
              <a:xfrm>
                <a:off x="4185920" y="5242560"/>
                <a:ext cx="16256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3" name="墨迹 42"/>
              <p14:cNvContentPartPr/>
              <p14:nvPr/>
            </p14:nvContentPartPr>
            <p14:xfrm>
              <a:off x="4033520" y="3723640"/>
              <a:ext cx="86360" cy="1524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0"/>
            </p:blipFill>
            <p:spPr>
              <a:xfrm>
                <a:off x="4033520" y="3723640"/>
                <a:ext cx="86360" cy="15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4" name="墨迹 43"/>
              <p14:cNvContentPartPr/>
              <p14:nvPr/>
            </p14:nvContentPartPr>
            <p14:xfrm>
              <a:off x="4201160" y="4765040"/>
              <a:ext cx="45720" cy="508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2"/>
            </p:blipFill>
            <p:spPr>
              <a:xfrm>
                <a:off x="4201160" y="4765040"/>
                <a:ext cx="45720" cy="5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5" name="墨迹 44"/>
              <p14:cNvContentPartPr/>
              <p14:nvPr/>
            </p14:nvContentPartPr>
            <p14:xfrm>
              <a:off x="4104640" y="5237480"/>
              <a:ext cx="157480" cy="1016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4"/>
            </p:blipFill>
            <p:spPr>
              <a:xfrm>
                <a:off x="4104640" y="5237480"/>
                <a:ext cx="15748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6" name="墨迹 45"/>
              <p14:cNvContentPartPr/>
              <p14:nvPr/>
            </p14:nvContentPartPr>
            <p14:xfrm>
              <a:off x="4048760" y="4236720"/>
              <a:ext cx="45720" cy="508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6"/>
            </p:blipFill>
            <p:spPr>
              <a:xfrm>
                <a:off x="4048760" y="4236720"/>
                <a:ext cx="45720" cy="5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7" name="墨迹 46"/>
              <p14:cNvContentPartPr/>
              <p14:nvPr/>
            </p14:nvContentPartPr>
            <p14:xfrm>
              <a:off x="4079240" y="5278120"/>
              <a:ext cx="1473200" cy="3048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8"/>
            </p:blipFill>
            <p:spPr>
              <a:xfrm>
                <a:off x="4079240" y="5278120"/>
                <a:ext cx="147320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8" name="墨迹 47"/>
              <p14:cNvContentPartPr/>
              <p14:nvPr/>
            </p14:nvContentPartPr>
            <p14:xfrm>
              <a:off x="4145280" y="5151120"/>
              <a:ext cx="1356360" cy="1778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0"/>
            </p:blipFill>
            <p:spPr>
              <a:xfrm>
                <a:off x="4145280" y="5151120"/>
                <a:ext cx="135636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9" name="墨迹 48"/>
              <p14:cNvContentPartPr/>
              <p14:nvPr/>
            </p14:nvContentPartPr>
            <p14:xfrm>
              <a:off x="5339080" y="4312920"/>
              <a:ext cx="558800" cy="4064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2"/>
            </p:blipFill>
            <p:spPr>
              <a:xfrm>
                <a:off x="5339080" y="4312920"/>
                <a:ext cx="558800" cy="40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0" name="墨迹 49"/>
              <p14:cNvContentPartPr/>
              <p14:nvPr/>
            </p14:nvContentPartPr>
            <p14:xfrm>
              <a:off x="4023360" y="3723640"/>
              <a:ext cx="111760" cy="508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4"/>
            </p:blipFill>
            <p:spPr>
              <a:xfrm>
                <a:off x="4023360" y="3723640"/>
                <a:ext cx="111760" cy="5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1" name="墨迹 50"/>
              <p14:cNvContentPartPr/>
              <p14:nvPr/>
            </p14:nvContentPartPr>
            <p14:xfrm>
              <a:off x="4008120" y="4221480"/>
              <a:ext cx="177800" cy="1371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6"/>
            </p:blipFill>
            <p:spPr>
              <a:xfrm>
                <a:off x="4008120" y="4221480"/>
                <a:ext cx="177800" cy="137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2" name="墨迹 51"/>
              <p14:cNvContentPartPr/>
              <p14:nvPr/>
            </p14:nvContentPartPr>
            <p14:xfrm>
              <a:off x="4958080" y="4053840"/>
              <a:ext cx="335280" cy="33528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8"/>
            </p:blipFill>
            <p:spPr>
              <a:xfrm>
                <a:off x="4958080" y="4053840"/>
                <a:ext cx="335280" cy="335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3" name="墨迹 52"/>
              <p14:cNvContentPartPr/>
              <p14:nvPr/>
            </p14:nvContentPartPr>
            <p14:xfrm>
              <a:off x="4998720" y="4434840"/>
              <a:ext cx="152400" cy="20828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0"/>
            </p:blipFill>
            <p:spPr>
              <a:xfrm>
                <a:off x="4998720" y="4434840"/>
                <a:ext cx="152400" cy="208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4" name="墨迹 53"/>
              <p14:cNvContentPartPr/>
              <p14:nvPr/>
            </p14:nvContentPartPr>
            <p14:xfrm>
              <a:off x="3896360" y="3413760"/>
              <a:ext cx="568960" cy="44196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2"/>
            </p:blipFill>
            <p:spPr>
              <a:xfrm>
                <a:off x="3896360" y="3413760"/>
                <a:ext cx="568960" cy="441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5" name="墨迹 54"/>
              <p14:cNvContentPartPr/>
              <p14:nvPr/>
            </p14:nvContentPartPr>
            <p14:xfrm>
              <a:off x="4175760" y="3738880"/>
              <a:ext cx="116840" cy="254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4"/>
            </p:blipFill>
            <p:spPr>
              <a:xfrm>
                <a:off x="4175760" y="3738880"/>
                <a:ext cx="11684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6" name="墨迹 55"/>
              <p14:cNvContentPartPr/>
              <p14:nvPr/>
            </p14:nvContentPartPr>
            <p14:xfrm>
              <a:off x="4246880" y="5161280"/>
              <a:ext cx="203200" cy="254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6"/>
            </p:blipFill>
            <p:spPr>
              <a:xfrm>
                <a:off x="4246880" y="5161280"/>
                <a:ext cx="203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7" name="墨迹 56"/>
              <p14:cNvContentPartPr/>
              <p14:nvPr/>
            </p14:nvContentPartPr>
            <p14:xfrm>
              <a:off x="4099560" y="4973320"/>
              <a:ext cx="269240" cy="29972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8"/>
            </p:blipFill>
            <p:spPr>
              <a:xfrm>
                <a:off x="4099560" y="4973320"/>
                <a:ext cx="269240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8" name="墨迹 57"/>
              <p14:cNvContentPartPr/>
              <p14:nvPr/>
            </p14:nvContentPartPr>
            <p14:xfrm>
              <a:off x="4003040" y="3464560"/>
              <a:ext cx="299720" cy="2895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0"/>
            </p:blipFill>
            <p:spPr>
              <a:xfrm>
                <a:off x="4003040" y="3464560"/>
                <a:ext cx="299720" cy="289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9" name="墨迹 58"/>
              <p14:cNvContentPartPr/>
              <p14:nvPr/>
            </p14:nvContentPartPr>
            <p14:xfrm>
              <a:off x="3972560" y="4216400"/>
              <a:ext cx="198120" cy="254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2"/>
            </p:blipFill>
            <p:spPr>
              <a:xfrm>
                <a:off x="3972560" y="4216400"/>
                <a:ext cx="19812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0" name="墨迹 59"/>
              <p14:cNvContentPartPr/>
              <p14:nvPr/>
            </p14:nvContentPartPr>
            <p14:xfrm>
              <a:off x="4145280" y="5257800"/>
              <a:ext cx="213360" cy="1524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4"/>
            </p:blipFill>
            <p:spPr>
              <a:xfrm>
                <a:off x="4145280" y="5257800"/>
                <a:ext cx="213360" cy="15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1" name="墨迹 60"/>
              <p14:cNvContentPartPr/>
              <p14:nvPr/>
            </p14:nvContentPartPr>
            <p14:xfrm>
              <a:off x="4175760" y="4343400"/>
              <a:ext cx="106680" cy="1016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6"/>
            </p:blipFill>
            <p:spPr>
              <a:xfrm>
                <a:off x="4175760" y="4343400"/>
                <a:ext cx="106680" cy="1016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3395" y="2827655"/>
            <a:ext cx="5731510" cy="2320925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当前存在的问题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629285" y="1223010"/>
            <a:ext cx="108026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：每个任务分配给哪个设备的策略目前没有设计到，现在是所有可用设备随机分配。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这里是否有其他可能的策略。目前想到例如负载均衡、或者给设备设定优先级，但不确定是否比随机策略更好。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4"/>
            </p:custDataLst>
          </p:nvPr>
        </p:nvGraphicFramePr>
        <p:xfrm>
          <a:off x="6224905" y="2720340"/>
          <a:ext cx="5634990" cy="2991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330"/>
                <a:gridCol w="1878330"/>
                <a:gridCol w="1878330"/>
              </a:tblGrid>
              <a:tr h="4121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设备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设备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描述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对应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Tasks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549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冰箱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9 , 11...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机械臂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7, 14 ...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工作站1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6 ...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工作站2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6 ...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工作站3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6 ...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冰箱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2</a:t>
                      </a:r>
                      <a:endParaRPr lang="en-US" altLang="zh-CN" sz="18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3 ...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Trash回收站1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10 ...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3169920" y="3312160"/>
              <a:ext cx="254000" cy="101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3169920" y="3312160"/>
                <a:ext cx="25400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3525520" y="3007360"/>
              <a:ext cx="147320" cy="101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3525520" y="3007360"/>
                <a:ext cx="14732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3916680" y="3022600"/>
              <a:ext cx="76200" cy="50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3916680" y="3022600"/>
                <a:ext cx="76200" cy="5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4165600" y="2981960"/>
              <a:ext cx="86360" cy="254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4165600" y="2981960"/>
                <a:ext cx="86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3891280" y="3007360"/>
              <a:ext cx="106680" cy="101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3891280" y="3007360"/>
                <a:ext cx="106680" cy="1016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2866" y="2528493"/>
            <a:ext cx="9806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</a:rPr>
              <a:t>附录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79021" y="6132503"/>
            <a:ext cx="3822937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2022-12-27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14550" y="2568575"/>
            <a:ext cx="8509635" cy="3446145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当前存在的问题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629285" y="1223010"/>
            <a:ext cx="108026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：每个任务分配给哪个设备的策略目前没有设计到，现在是所有可用设备随机分配。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这里是否有其他可能的策略。我目前想到例如负载均衡、或者给设备设定优先级，但不确定是否比随机策略更好一些。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03360" y="65271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项目背景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介绍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1035569" y="1320185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41903" y="1238913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项目背景与问题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语言描述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2450" y="127635"/>
            <a:ext cx="5109845" cy="66027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35685" y="1898650"/>
            <a:ext cx="58667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背景</a:t>
            </a:r>
            <a:r>
              <a:rPr lang="zh-CN" altLang="en-US" sz="2400"/>
              <a:t>：实验室中存在一批样品需要经过一系列加工处理。</a:t>
            </a:r>
            <a:r>
              <a:rPr lang="zh-CN" altLang="en-US" sz="2400">
                <a:sym typeface="+mn-ea"/>
              </a:rPr>
              <a:t>样品的</a:t>
            </a:r>
            <a:r>
              <a:rPr lang="zh-CN" altLang="en-US" sz="2400"/>
              <a:t>规格不同，其需要的工艺流程</a:t>
            </a:r>
            <a:r>
              <a:rPr lang="zh-CN" altLang="en-US" sz="2400"/>
              <a:t>也不同</a:t>
            </a:r>
            <a:endParaRPr lang="zh-CN" alt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948690" y="3323590"/>
            <a:ext cx="2950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若干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类规格</a:t>
            </a:r>
            <a:r>
              <a:rPr lang="zh-CN" altLang="en-US" sz="2400">
                <a:sym typeface="+mn-ea"/>
              </a:rPr>
              <a:t>样品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82110" y="3267710"/>
            <a:ext cx="1962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工艺流程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48690" y="4171950"/>
            <a:ext cx="25609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若干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类规格</a:t>
            </a:r>
            <a:r>
              <a:rPr lang="zh-CN" altLang="en-US" sz="2400">
                <a:sym typeface="+mn-ea"/>
              </a:rPr>
              <a:t>样品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58595" y="3636010"/>
            <a:ext cx="494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...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24655" y="4171950"/>
            <a:ext cx="1962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工艺流程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715510" y="3636010"/>
            <a:ext cx="494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...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64540" y="3253105"/>
            <a:ext cx="5958840" cy="14370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61060" y="5036185"/>
            <a:ext cx="1962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工艺流程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i: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765810" y="5020310"/>
            <a:ext cx="5957570" cy="14109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962660" y="5661025"/>
            <a:ext cx="1087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348865" y="5661025"/>
            <a:ext cx="1087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675380" y="5661025"/>
            <a:ext cx="506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...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421505" y="5661025"/>
            <a:ext cx="1087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6" name="直接箭头连接符 25"/>
          <p:cNvCxnSpPr>
            <a:endCxn id="23" idx="1"/>
          </p:cNvCxnSpPr>
          <p:nvPr/>
        </p:nvCxnSpPr>
        <p:spPr>
          <a:xfrm>
            <a:off x="1910080" y="5881370"/>
            <a:ext cx="438785" cy="1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3296285" y="5885180"/>
            <a:ext cx="438785" cy="1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3982720" y="5902960"/>
            <a:ext cx="438785" cy="1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3543935" y="3493135"/>
            <a:ext cx="438785" cy="1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3543935" y="4373880"/>
            <a:ext cx="438785" cy="1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2866" y="2528493"/>
            <a:ext cx="9806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</a:rPr>
              <a:t>当前调度算法进展及</a:t>
            </a:r>
            <a:r>
              <a:rPr lang="zh-CN" altLang="en-US" sz="4400" dirty="0">
                <a:solidFill>
                  <a:schemeClr val="bg1"/>
                </a:solidFill>
              </a:rPr>
              <a:t>计划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79021" y="6132503"/>
            <a:ext cx="3822937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2023-1-19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整体算法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流程：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2" name="图片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38831"/>
          <a:stretch>
            <a:fillRect/>
          </a:stretch>
        </p:blipFill>
        <p:spPr>
          <a:xfrm>
            <a:off x="848995" y="2625725"/>
            <a:ext cx="2940685" cy="3402965"/>
          </a:xfrm>
          <a:prstGeom prst="rect">
            <a:avLst/>
          </a:prstGeom>
        </p:spPr>
      </p:pic>
      <p:sp>
        <p:nvSpPr>
          <p:cNvPr id="63" name="圆角矩形 62"/>
          <p:cNvSpPr/>
          <p:nvPr/>
        </p:nvSpPr>
        <p:spPr>
          <a:xfrm>
            <a:off x="4622165" y="2675255"/>
            <a:ext cx="2465070" cy="31540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5260340" y="2034540"/>
            <a:ext cx="1365250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调度算法</a:t>
            </a:r>
            <a:endParaRPr lang="zh-CN" altLang="en-US" b="1"/>
          </a:p>
        </p:txBody>
      </p:sp>
      <p:sp>
        <p:nvSpPr>
          <p:cNvPr id="67" name="文本框 66"/>
          <p:cNvSpPr txBox="1"/>
          <p:nvPr/>
        </p:nvSpPr>
        <p:spPr>
          <a:xfrm>
            <a:off x="1344930" y="2028190"/>
            <a:ext cx="2134870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输入：实验流程</a:t>
            </a:r>
            <a:endParaRPr lang="zh-CN" altLang="en-US" b="1"/>
          </a:p>
        </p:txBody>
      </p:sp>
      <p:sp>
        <p:nvSpPr>
          <p:cNvPr id="70" name="矩形 69"/>
          <p:cNvSpPr/>
          <p:nvPr/>
        </p:nvSpPr>
        <p:spPr>
          <a:xfrm>
            <a:off x="5038090" y="2974975"/>
            <a:ext cx="1633220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1.</a:t>
            </a:r>
            <a:r>
              <a:rPr lang="zh-CN" altLang="en-US">
                <a:solidFill>
                  <a:schemeClr val="tx1"/>
                </a:solidFill>
              </a:rPr>
              <a:t>生成任务图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782185" y="3656965"/>
            <a:ext cx="2145030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为任务计算</a:t>
            </a:r>
            <a:r>
              <a:rPr lang="zh-CN" altLang="en-US">
                <a:solidFill>
                  <a:schemeClr val="tx1"/>
                </a:solidFill>
              </a:rPr>
              <a:t>优先级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5" name="直接箭头连接符 74"/>
          <p:cNvCxnSpPr>
            <a:endCxn id="70" idx="1"/>
          </p:cNvCxnSpPr>
          <p:nvPr/>
        </p:nvCxnSpPr>
        <p:spPr>
          <a:xfrm>
            <a:off x="3747135" y="3211830"/>
            <a:ext cx="1290955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4733925" y="4296410"/>
            <a:ext cx="2242185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动态维护优先级</a:t>
            </a:r>
            <a:r>
              <a:rPr lang="zh-CN" altLang="en-US">
                <a:solidFill>
                  <a:schemeClr val="tx1"/>
                </a:solidFill>
              </a:rPr>
              <a:t>队列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8" name="直接箭头连接符 77"/>
          <p:cNvCxnSpPr>
            <a:stCxn id="70" idx="2"/>
            <a:endCxn id="73" idx="0"/>
          </p:cNvCxnSpPr>
          <p:nvPr/>
        </p:nvCxnSpPr>
        <p:spPr>
          <a:xfrm>
            <a:off x="5854700" y="3463290"/>
            <a:ext cx="0" cy="193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73" idx="2"/>
            <a:endCxn id="77" idx="0"/>
          </p:cNvCxnSpPr>
          <p:nvPr/>
        </p:nvCxnSpPr>
        <p:spPr>
          <a:xfrm>
            <a:off x="5854700" y="4145280"/>
            <a:ext cx="635" cy="151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77" idx="2"/>
            <a:endCxn id="81" idx="0"/>
          </p:cNvCxnSpPr>
          <p:nvPr/>
        </p:nvCxnSpPr>
        <p:spPr>
          <a:xfrm>
            <a:off x="5855335" y="4784725"/>
            <a:ext cx="0" cy="264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4733925" y="5049520"/>
            <a:ext cx="2242185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出现死锁问题</a:t>
            </a:r>
            <a:r>
              <a:rPr lang="zh-CN" altLang="en-US">
                <a:solidFill>
                  <a:schemeClr val="tx1"/>
                </a:solidFill>
              </a:rPr>
              <a:t>回溯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2" name="直接箭头连接符 81"/>
          <p:cNvCxnSpPr>
            <a:endCxn id="83" idx="1"/>
          </p:cNvCxnSpPr>
          <p:nvPr/>
        </p:nvCxnSpPr>
        <p:spPr>
          <a:xfrm>
            <a:off x="7102475" y="3547745"/>
            <a:ext cx="107696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8179435" y="3315970"/>
            <a:ext cx="2242185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生成</a:t>
            </a:r>
            <a:r>
              <a:rPr lang="zh-CN" altLang="en-US">
                <a:solidFill>
                  <a:schemeClr val="tx1"/>
                </a:solidFill>
              </a:rPr>
              <a:t>甘特图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20" y="3996690"/>
            <a:ext cx="4096385" cy="1741170"/>
          </a:xfrm>
          <a:prstGeom prst="rect">
            <a:avLst/>
          </a:prstGeom>
        </p:spPr>
      </p:pic>
      <p:sp>
        <p:nvSpPr>
          <p:cNvPr id="85" name="文本框 84"/>
          <p:cNvSpPr txBox="1"/>
          <p:nvPr/>
        </p:nvSpPr>
        <p:spPr>
          <a:xfrm>
            <a:off x="8506460" y="2027555"/>
            <a:ext cx="2134870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输出：</a:t>
            </a:r>
            <a:r>
              <a:rPr lang="zh-CN" altLang="en-US" b="1"/>
              <a:t>甘特图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整体任务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拆解：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0755" y="1850390"/>
            <a:ext cx="1102804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1. </a:t>
            </a:r>
            <a:r>
              <a:rPr lang="zh-CN" altLang="en-US" b="1"/>
              <a:t>任务图生成：</a:t>
            </a:r>
            <a:r>
              <a:rPr lang="zh-CN" altLang="en-US"/>
              <a:t>根据实验流程进行任务建模、资源建模等。（目前算法中任务图数据格式设定完成，生成任务图具体细节需要讨论，对接实验流程的数据结构来具体</a:t>
            </a:r>
            <a:r>
              <a:rPr lang="zh-CN" altLang="en-US"/>
              <a:t>实现）</a:t>
            </a:r>
            <a:endParaRPr lang="zh-CN" altLang="en-US"/>
          </a:p>
          <a:p>
            <a:endParaRPr lang="zh-CN" altLang="en-US"/>
          </a:p>
          <a:p>
            <a:r>
              <a:rPr lang="en-US" altLang="zh-CN" b="1"/>
              <a:t>2. </a:t>
            </a:r>
            <a:r>
              <a:rPr lang="zh-CN" altLang="en-US" b="1"/>
              <a:t>对所有任务计算优先级：</a:t>
            </a:r>
            <a:r>
              <a:rPr lang="zh-CN" altLang="en-US"/>
              <a:t>使用</a:t>
            </a:r>
            <a:r>
              <a:rPr lang="en-US" altLang="zh-CN"/>
              <a:t>L1</a:t>
            </a:r>
            <a:r>
              <a:rPr lang="zh-CN" altLang="en-US"/>
              <a:t>调度算法进行优先级的计算。</a:t>
            </a:r>
            <a:endParaRPr lang="zh-CN" altLang="en-US"/>
          </a:p>
          <a:p>
            <a:endParaRPr lang="zh-CN" altLang="en-US"/>
          </a:p>
          <a:p>
            <a:r>
              <a:rPr lang="en-US" altLang="zh-CN" b="1"/>
              <a:t>3. </a:t>
            </a:r>
            <a:r>
              <a:rPr lang="zh-CN" altLang="en-US" b="1"/>
              <a:t>动态维护优先级队列：</a:t>
            </a:r>
            <a:r>
              <a:rPr lang="zh-CN" altLang="en-US"/>
              <a:t>优先队列中存储当前可执行任务，</a:t>
            </a:r>
            <a:endParaRPr lang="zh-CN" altLang="en-US"/>
          </a:p>
          <a:p>
            <a:r>
              <a:rPr lang="zh-CN" altLang="en-US"/>
              <a:t>每次依照优先级执行任务，并动态更新该</a:t>
            </a:r>
            <a:r>
              <a:rPr lang="zh-CN" altLang="en-US"/>
              <a:t>队列。</a:t>
            </a:r>
            <a:endParaRPr lang="zh-CN" altLang="en-US"/>
          </a:p>
          <a:p>
            <a:endParaRPr lang="zh-CN" altLang="en-US"/>
          </a:p>
          <a:p>
            <a:r>
              <a:rPr lang="en-US" altLang="zh-CN" b="1"/>
              <a:t>4. </a:t>
            </a:r>
            <a:r>
              <a:rPr lang="zh-CN" altLang="en-US" b="1"/>
              <a:t>死锁回溯：</a:t>
            </a:r>
            <a:r>
              <a:rPr lang="zh-CN" altLang="en-US"/>
              <a:t>依照优先级可能出现死锁问题。记录每次</a:t>
            </a:r>
            <a:r>
              <a:rPr lang="zh-CN" altLang="en-US"/>
              <a:t>选择</a:t>
            </a:r>
            <a:endParaRPr lang="zh-CN" altLang="en-US"/>
          </a:p>
          <a:p>
            <a:r>
              <a:rPr lang="zh-CN" altLang="en-US"/>
              <a:t>任务的选择以及状态，当出现死锁问题时，进行回溯修改</a:t>
            </a:r>
            <a:r>
              <a:rPr lang="zh-CN" altLang="en-US"/>
              <a:t>之前</a:t>
            </a:r>
            <a:endParaRPr lang="zh-CN" altLang="en-US"/>
          </a:p>
          <a:p>
            <a:r>
              <a:rPr lang="zh-CN" altLang="en-US"/>
              <a:t>的方案解除</a:t>
            </a:r>
            <a:r>
              <a:rPr lang="zh-CN" altLang="en-US"/>
              <a:t>死锁。</a:t>
            </a:r>
            <a:endParaRPr lang="zh-CN" altLang="en-US"/>
          </a:p>
          <a:p>
            <a:endParaRPr lang="zh-CN" altLang="en-US"/>
          </a:p>
          <a:p>
            <a:r>
              <a:rPr lang="en-US" altLang="zh-CN" b="1"/>
              <a:t>5. </a:t>
            </a:r>
            <a:r>
              <a:rPr lang="zh-CN" altLang="en-US" b="1"/>
              <a:t>甘特图生成</a:t>
            </a:r>
            <a:r>
              <a:rPr lang="zh-CN" altLang="en-US"/>
              <a:t>：根据所产生的任务分配序列计算甘特图并进行</a:t>
            </a:r>
            <a:r>
              <a:rPr lang="zh-CN" altLang="en-US"/>
              <a:t>展示。</a:t>
            </a:r>
            <a:endParaRPr lang="zh-CN" altLang="en-US"/>
          </a:p>
        </p:txBody>
      </p:sp>
      <p:pic>
        <p:nvPicPr>
          <p:cNvPr id="110" name="图片 10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65365" y="2719070"/>
            <a:ext cx="4826635" cy="1954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当前已完成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内容：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7105" y="1828165"/>
            <a:ext cx="9215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2"/>
                </a:solidFill>
              </a:rPr>
              <a:t>1. </a:t>
            </a:r>
            <a:r>
              <a:rPr lang="zh-CN" altLang="en-US" b="1">
                <a:solidFill>
                  <a:schemeClr val="tx2"/>
                </a:solidFill>
              </a:rPr>
              <a:t>任务图</a:t>
            </a:r>
            <a:r>
              <a:rPr lang="zh-CN" altLang="en-US" b="1">
                <a:solidFill>
                  <a:schemeClr val="tx2"/>
                </a:solidFill>
              </a:rPr>
              <a:t>生成</a:t>
            </a:r>
            <a:endParaRPr lang="zh-CN" altLang="en-US" b="1">
              <a:solidFill>
                <a:schemeClr val="tx2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7105" y="4199255"/>
            <a:ext cx="9215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2"/>
                </a:solidFill>
              </a:rPr>
              <a:t>2.</a:t>
            </a:r>
            <a:r>
              <a:rPr lang="zh-CN" altLang="en-US" b="1">
                <a:solidFill>
                  <a:schemeClr val="tx2"/>
                </a:solidFill>
              </a:rPr>
              <a:t>任务计算</a:t>
            </a:r>
            <a:r>
              <a:rPr lang="zh-CN" altLang="en-US" b="1">
                <a:solidFill>
                  <a:schemeClr val="tx2"/>
                </a:solidFill>
              </a:rPr>
              <a:t>优先级</a:t>
            </a:r>
            <a:endParaRPr lang="zh-CN" altLang="en-US" b="1">
              <a:solidFill>
                <a:schemeClr val="tx2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31410" y="4852035"/>
            <a:ext cx="6176010" cy="902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实现了</a:t>
            </a:r>
            <a:r>
              <a:rPr lang="en-US" altLang="zh-CN"/>
              <a:t>L1</a:t>
            </a:r>
            <a:r>
              <a:rPr lang="zh-CN" altLang="en-US"/>
              <a:t>调度算法为任务生成优先级，使用了两个例子对该部分进行验证，待使用更多例子进行</a:t>
            </a:r>
            <a:r>
              <a:rPr lang="zh-CN" altLang="en-US"/>
              <a:t>验证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45" y="2318385"/>
            <a:ext cx="2369185" cy="1668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280" y="2390775"/>
            <a:ext cx="3679190" cy="1524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13320" y="2342515"/>
            <a:ext cx="4169410" cy="1718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任务图的数据结构确定，当前手工输入任务、资源信息。和甲方确定好实验流程输入后，完成由实验流程</a:t>
            </a:r>
            <a:r>
              <a:rPr lang="zh-CN" altLang="en-US"/>
              <a:t>生成任务图的</a:t>
            </a:r>
            <a:r>
              <a:rPr lang="zh-CN" altLang="en-US"/>
              <a:t>部分。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" y="4705985"/>
            <a:ext cx="3489960" cy="1394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当前已完成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内容：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7105" y="1828165"/>
            <a:ext cx="9215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2"/>
                </a:solidFill>
              </a:rPr>
              <a:t>3. </a:t>
            </a:r>
            <a:r>
              <a:rPr lang="zh-CN" altLang="en-US" b="1">
                <a:solidFill>
                  <a:schemeClr val="tx2"/>
                </a:solidFill>
              </a:rPr>
              <a:t>动态维护优先</a:t>
            </a:r>
            <a:r>
              <a:rPr lang="zh-CN" altLang="en-US" b="1">
                <a:solidFill>
                  <a:schemeClr val="tx2"/>
                </a:solidFill>
              </a:rPr>
              <a:t>队列</a:t>
            </a:r>
            <a:endParaRPr lang="zh-CN" altLang="en-US" b="1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2985" y="3512185"/>
            <a:ext cx="8394700" cy="466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上述两个部分：代码实现完成，待使用测试用例对该模块进行</a:t>
            </a:r>
            <a:r>
              <a:rPr lang="zh-CN" altLang="en-US"/>
              <a:t>正确性验证。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22985" y="2641600"/>
            <a:ext cx="9215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2"/>
                </a:solidFill>
              </a:rPr>
              <a:t>4. </a:t>
            </a:r>
            <a:r>
              <a:rPr lang="zh-CN" altLang="en-US" b="1">
                <a:solidFill>
                  <a:schemeClr val="tx2"/>
                </a:solidFill>
              </a:rPr>
              <a:t>死锁回溯</a:t>
            </a:r>
            <a:r>
              <a:rPr lang="zh-CN" altLang="en-US" b="1">
                <a:solidFill>
                  <a:schemeClr val="tx2"/>
                </a:solidFill>
              </a:rPr>
              <a:t>模块</a:t>
            </a:r>
            <a:endParaRPr lang="zh-CN" altLang="en-US" b="1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1245" y="2214880"/>
            <a:ext cx="7804785" cy="466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维护当前可执行的任务序列，执行任务后更新该</a:t>
            </a:r>
            <a:r>
              <a:rPr lang="zh-CN" altLang="en-US"/>
              <a:t>序列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71245" y="3027680"/>
            <a:ext cx="7804785" cy="466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维护每次</a:t>
            </a:r>
            <a:r>
              <a:rPr lang="en-US" altLang="zh-CN"/>
              <a:t>task</a:t>
            </a:r>
            <a:r>
              <a:rPr lang="zh-CN" altLang="en-US"/>
              <a:t>造成影响，当出现死锁时进行</a:t>
            </a:r>
            <a:r>
              <a:rPr lang="zh-CN" altLang="en-US"/>
              <a:t>回溯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67105" y="4199255"/>
            <a:ext cx="9215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2"/>
                </a:solidFill>
              </a:rPr>
              <a:t>5. </a:t>
            </a:r>
            <a:r>
              <a:rPr lang="zh-CN" altLang="en-US" b="1">
                <a:solidFill>
                  <a:schemeClr val="tx2"/>
                </a:solidFill>
              </a:rPr>
              <a:t>甘特图</a:t>
            </a:r>
            <a:r>
              <a:rPr lang="zh-CN" altLang="en-US" b="1">
                <a:solidFill>
                  <a:schemeClr val="tx2"/>
                </a:solidFill>
              </a:rPr>
              <a:t>生成模块</a:t>
            </a:r>
            <a:endParaRPr lang="zh-CN" altLang="en-US" b="1">
              <a:solidFill>
                <a:schemeClr val="tx2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71245" y="4697095"/>
            <a:ext cx="5550535" cy="466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目前甘特图生成代码完成，存在一些</a:t>
            </a:r>
            <a:r>
              <a:rPr lang="zh-CN" altLang="en-US"/>
              <a:t>问题还在调试中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885" y="4481195"/>
            <a:ext cx="4732020" cy="1972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当前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流程：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54430" y="1807210"/>
            <a:ext cx="7804785" cy="466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1. </a:t>
            </a:r>
            <a:r>
              <a:rPr lang="zh-CN" altLang="en-US" b="1"/>
              <a:t>输入任务图、资源相关信息</a:t>
            </a:r>
            <a:endParaRPr lang="zh-CN" altLang="en-US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90" y="2211705"/>
            <a:ext cx="3550920" cy="9601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54430" y="3279775"/>
            <a:ext cx="7804785" cy="466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2.L1</a:t>
            </a:r>
            <a:r>
              <a:rPr lang="zh-CN" altLang="en-US" b="1"/>
              <a:t>算法计算优先级</a:t>
            </a:r>
            <a:r>
              <a:rPr lang="en-US" altLang="zh-CN" b="1"/>
              <a:t> </a:t>
            </a:r>
            <a:endParaRPr lang="zh-CN" altLang="en-US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690" y="3677285"/>
            <a:ext cx="3002280" cy="89916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154430" y="4846320"/>
            <a:ext cx="7804785" cy="466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3.</a:t>
            </a:r>
            <a:r>
              <a:rPr lang="zh-CN" altLang="en-US" b="1"/>
              <a:t>动态维护优先队列得到</a:t>
            </a:r>
            <a:r>
              <a:rPr lang="en-US" altLang="zh-CN" b="1"/>
              <a:t>task</a:t>
            </a:r>
            <a:r>
              <a:rPr lang="zh-CN" altLang="en-US" b="1"/>
              <a:t>分配顺序以及占用</a:t>
            </a:r>
            <a:r>
              <a:rPr lang="zh-CN" altLang="en-US" b="1"/>
              <a:t>设备</a:t>
            </a:r>
            <a:endParaRPr lang="zh-CN" altLang="en-US" b="1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rcRect t="2530" r="18721"/>
          <a:stretch>
            <a:fillRect/>
          </a:stretch>
        </p:blipFill>
        <p:spPr>
          <a:xfrm>
            <a:off x="1263015" y="5330825"/>
            <a:ext cx="5425440" cy="4159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8340" y="4418330"/>
            <a:ext cx="1059180" cy="224028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300595" y="5334635"/>
            <a:ext cx="2204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任务占用设备</a:t>
            </a:r>
            <a:r>
              <a:rPr lang="zh-CN" altLang="en-US"/>
              <a:t>信息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427720" y="1038860"/>
            <a:ext cx="3004185" cy="466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4. </a:t>
            </a:r>
            <a:r>
              <a:rPr lang="zh-CN" altLang="en-US" b="1"/>
              <a:t>生成</a:t>
            </a:r>
            <a:r>
              <a:rPr lang="zh-CN" altLang="en-US" b="1"/>
              <a:t>甘特图</a:t>
            </a:r>
            <a:endParaRPr lang="zh-CN" altLang="en-US" b="1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620" y="1706245"/>
            <a:ext cx="3842385" cy="1602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当前需要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明确的部分：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68680" y="1946275"/>
            <a:ext cx="9215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2"/>
                </a:solidFill>
              </a:rPr>
              <a:t>1. </a:t>
            </a:r>
            <a:r>
              <a:rPr lang="zh-CN" altLang="en-US" b="1">
                <a:solidFill>
                  <a:schemeClr val="tx2"/>
                </a:solidFill>
              </a:rPr>
              <a:t>启发式解决死锁问题</a:t>
            </a:r>
            <a:r>
              <a:rPr lang="zh-CN" altLang="en-US" b="1">
                <a:solidFill>
                  <a:schemeClr val="tx2"/>
                </a:solidFill>
              </a:rPr>
              <a:t>方案：</a:t>
            </a:r>
            <a:endParaRPr lang="zh-CN" altLang="en-US" b="1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1245" y="2432050"/>
            <a:ext cx="9173210" cy="747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· </a:t>
            </a:r>
            <a:r>
              <a:rPr lang="zh-CN" altLang="en-US"/>
              <a:t>启发式方法避免死锁方法：挑选任务</a:t>
            </a:r>
            <a:r>
              <a:rPr lang="zh-CN" altLang="en-US"/>
              <a:t>分配资源时，优先选择使得可执行任务队列中数量更多的任务</a:t>
            </a:r>
            <a:r>
              <a:rPr lang="zh-CN" altLang="en-US"/>
              <a:t>执行。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当前有两种策略：</a:t>
            </a:r>
            <a:endParaRPr lang="zh-CN" altLang="en-US"/>
          </a:p>
          <a:p>
            <a:r>
              <a:rPr lang="zh-CN" altLang="en-US" b="1"/>
              <a:t>策略</a:t>
            </a:r>
            <a:r>
              <a:rPr lang="en-US" altLang="zh-CN" b="1"/>
              <a:t>1</a:t>
            </a:r>
            <a:r>
              <a:rPr lang="zh-CN" altLang="en-US"/>
              <a:t>：</a:t>
            </a:r>
            <a:r>
              <a:rPr lang="en-US" altLang="zh-CN"/>
              <a:t>  </a:t>
            </a:r>
            <a:r>
              <a:rPr lang="zh-CN" altLang="en-US"/>
              <a:t>可执行任务队列中如果任务优先级相同，那么则按照启发式规则进行</a:t>
            </a:r>
            <a:r>
              <a:rPr lang="zh-CN" altLang="en-US"/>
              <a:t>挑选。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策略</a:t>
            </a:r>
            <a:r>
              <a:rPr lang="en-US" altLang="zh-CN" b="1"/>
              <a:t>2</a:t>
            </a:r>
            <a:r>
              <a:rPr lang="zh-CN" altLang="en-US"/>
              <a:t>：综合考虑优先级与启发式规则：所有可执行任务计算一个优先级与启发式规则的综合指标，按照该指标进行</a:t>
            </a:r>
            <a:r>
              <a:rPr lang="zh-CN" altLang="en-US"/>
              <a:t>挑选。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· </a:t>
            </a:r>
            <a:r>
              <a:rPr lang="zh-CN" altLang="en-US"/>
              <a:t>策略</a:t>
            </a:r>
            <a:r>
              <a:rPr lang="en-US" altLang="zh-CN"/>
              <a:t>1</a:t>
            </a:r>
            <a:r>
              <a:rPr lang="zh-CN" altLang="en-US"/>
              <a:t>符合直观的理解，但策略</a:t>
            </a:r>
            <a:r>
              <a:rPr lang="en-US" altLang="zh-CN"/>
              <a:t>2</a:t>
            </a:r>
            <a:r>
              <a:rPr lang="zh-CN" altLang="en-US"/>
              <a:t>可能更好的发挥启发式规则的效果，因为策略</a:t>
            </a:r>
            <a:r>
              <a:rPr lang="en-US" altLang="zh-CN"/>
              <a:t>1</a:t>
            </a:r>
            <a:r>
              <a:rPr lang="zh-CN" altLang="en-US"/>
              <a:t>中优先级相同才启用启发式规则不一定有很大</a:t>
            </a:r>
            <a:r>
              <a:rPr lang="zh-CN" altLang="en-US"/>
              <a:t>的提升。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当前需要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明确的部分：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68680" y="1946275"/>
            <a:ext cx="9215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2"/>
                </a:solidFill>
              </a:rPr>
              <a:t>2. </a:t>
            </a:r>
            <a:r>
              <a:rPr lang="zh-CN" altLang="en-US" b="1">
                <a:solidFill>
                  <a:schemeClr val="tx2"/>
                </a:solidFill>
              </a:rPr>
              <a:t>产生死锁后进行回溯</a:t>
            </a:r>
            <a:r>
              <a:rPr lang="zh-CN" altLang="en-US" b="1">
                <a:solidFill>
                  <a:schemeClr val="tx2"/>
                </a:solidFill>
              </a:rPr>
              <a:t>方式</a:t>
            </a:r>
            <a:endParaRPr lang="zh-CN" altLang="en-US" b="1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1245" y="2432050"/>
            <a:ext cx="5461000" cy="3590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· </a:t>
            </a:r>
            <a:r>
              <a:rPr lang="zh-CN" altLang="en-US"/>
              <a:t>之前讨论方案思想：维护优先队列时记录每个决策</a:t>
            </a:r>
            <a:r>
              <a:rPr lang="en-US" altLang="zh-CN"/>
              <a:t>step</a:t>
            </a:r>
            <a:r>
              <a:rPr lang="zh-CN" altLang="en-US"/>
              <a:t>的信息，当出现死锁问题时返回上一个</a:t>
            </a:r>
            <a:r>
              <a:rPr lang="en-US" altLang="zh-CN"/>
              <a:t>step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当前两种实现</a:t>
            </a:r>
            <a:r>
              <a:rPr lang="zh-CN" altLang="en-US"/>
              <a:t>策略：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目前的策略：</a:t>
            </a:r>
            <a:r>
              <a:rPr lang="zh-CN" altLang="en-US"/>
              <a:t>出现死锁时回到上一步，选择队列中其他</a:t>
            </a:r>
            <a:r>
              <a:rPr lang="en-US" altLang="zh-CN"/>
              <a:t>task</a:t>
            </a:r>
            <a:r>
              <a:rPr lang="zh-CN" altLang="en-US"/>
              <a:t>，所有其他</a:t>
            </a:r>
            <a:r>
              <a:rPr lang="en-US" altLang="zh-CN"/>
              <a:t>task</a:t>
            </a:r>
            <a:r>
              <a:rPr lang="zh-CN" altLang="en-US"/>
              <a:t>尝试后若仍出现死锁，则在</a:t>
            </a:r>
            <a:r>
              <a:rPr lang="zh-CN" altLang="en-US"/>
              <a:t>上一步进行回溯。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策略</a:t>
            </a:r>
            <a:r>
              <a:rPr lang="en-US" altLang="zh-CN" b="1"/>
              <a:t>2</a:t>
            </a:r>
            <a:r>
              <a:rPr lang="zh-CN" altLang="en-US" b="1"/>
              <a:t>：</a:t>
            </a:r>
            <a:r>
              <a:rPr lang="zh-CN" altLang="en-US"/>
              <a:t>出现死锁返回上一步，尝试一个其他</a:t>
            </a:r>
            <a:r>
              <a:rPr lang="en-US" altLang="zh-CN"/>
              <a:t>task</a:t>
            </a:r>
            <a:r>
              <a:rPr lang="zh-CN" altLang="en-US"/>
              <a:t>，若仍存在死锁，在上一步回溯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· </a:t>
            </a:r>
            <a:r>
              <a:rPr lang="zh-CN" altLang="en-US"/>
              <a:t>当前策略搜索空间较大，但能保证合理性，策略</a:t>
            </a:r>
            <a:r>
              <a:rPr lang="en-US" altLang="zh-CN"/>
              <a:t>2</a:t>
            </a:r>
            <a:r>
              <a:rPr lang="zh-CN" altLang="en-US"/>
              <a:t>不能完全搜索，但可能复杂度</a:t>
            </a:r>
            <a:r>
              <a:rPr lang="zh-CN" altLang="en-US"/>
              <a:t>更优。</a:t>
            </a:r>
            <a:endParaRPr lang="zh-CN" altLang="en-US"/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6709410" y="1619885"/>
          <a:ext cx="5482590" cy="2251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530"/>
                <a:gridCol w="1827530"/>
                <a:gridCol w="1827530"/>
              </a:tblGrid>
              <a:tr h="4267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Step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Priority_Queue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Finished_Tasks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648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14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305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1,  3,  14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 u="sng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648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11, 3, 14, 2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0,  1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648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3" name="直接箭头连接符 2"/>
          <p:cNvCxnSpPr/>
          <p:nvPr/>
        </p:nvCxnSpPr>
        <p:spPr>
          <a:xfrm flipH="1" flipV="1">
            <a:off x="6828790" y="2761615"/>
            <a:ext cx="6985" cy="28130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H="1" flipV="1">
            <a:off x="6821805" y="2314575"/>
            <a:ext cx="6985" cy="28130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计划进行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部分：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54430" y="1828165"/>
            <a:ext cx="7502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目前问甲方要了新的测试样例，数据文件今天刚弄好，下一步将该数据文件转换为算法需要的数据结构，对算法和</a:t>
            </a:r>
            <a:r>
              <a:rPr lang="zh-CN" altLang="en-US"/>
              <a:t>代码进行</a:t>
            </a:r>
            <a:r>
              <a:rPr lang="zh-CN" altLang="en-US"/>
              <a:t>验证。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54430" y="2595245"/>
            <a:ext cx="75025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启发式规则、回溯部分逻辑按照修改后内容进行</a:t>
            </a:r>
            <a:r>
              <a:rPr lang="zh-CN" altLang="en-US"/>
              <a:t>修改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甘特图部分进行调试生成正确</a:t>
            </a:r>
            <a:r>
              <a:rPr lang="zh-CN" altLang="en-US"/>
              <a:t>甘特图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和甲方讨论确定流程输入，完成实验流程到任务图的生成</a:t>
            </a:r>
            <a:r>
              <a:rPr lang="zh-CN" altLang="en-US"/>
              <a:t>代码。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计划完成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情况：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54430" y="1828165"/>
            <a:ext cx="93846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启发式规则、回溯部分逻辑按照修改后内容进行修改完成，以可开关模块形式实现。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54430" y="2473325"/>
            <a:ext cx="750252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甘特图生成模块调试完成，生成正确</a:t>
            </a:r>
            <a:r>
              <a:rPr lang="zh-CN" altLang="en-US"/>
              <a:t>甘特图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编写新的测试用例进行测试后发现如下问题，目前已修复的</a:t>
            </a:r>
            <a:r>
              <a:rPr lang="zh-CN" altLang="en-US"/>
              <a:t>有：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待修复的</a:t>
            </a:r>
            <a:r>
              <a:rPr lang="zh-CN" altLang="en-US"/>
              <a:t>有：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计划：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今天写一个问题的描述，把问题描述清楚发在群里问一下这个</a:t>
            </a:r>
            <a:r>
              <a:rPr lang="zh-CN" altLang="en-US"/>
              <a:t>问题。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调度算法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实验室自动化场景下调度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任务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2010" y="1668145"/>
            <a:ext cx="11087100" cy="631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目标：在实验室自动化场景下研究调度算法，以甘特图形式给出调度方案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67935" y="3210560"/>
            <a:ext cx="2042160" cy="1117600"/>
          </a:xfrm>
          <a:prstGeom prst="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400"/>
              <a:t>调度算法</a:t>
            </a:r>
            <a:endParaRPr lang="zh-CN" altLang="en-US" sz="2400"/>
          </a:p>
        </p:txBody>
      </p:sp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829945" y="3134360"/>
            <a:ext cx="3351530" cy="1270000"/>
          </a:xfrm>
          <a:prstGeom prst="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400"/>
              <a:t>每个工件工艺流程</a:t>
            </a:r>
            <a:r>
              <a:rPr lang="zh-CN" altLang="en-US" sz="2400"/>
              <a:t>信息</a:t>
            </a:r>
            <a:endParaRPr lang="zh-CN" altLang="en-US" sz="2400"/>
          </a:p>
          <a:p>
            <a:pPr algn="ctr"/>
            <a:r>
              <a:rPr lang="zh-CN" altLang="en-US" sz="2400"/>
              <a:t>设备信息</a:t>
            </a:r>
            <a:r>
              <a:rPr lang="zh-CN" altLang="en-US" sz="2400"/>
              <a:t>等</a:t>
            </a:r>
            <a:endParaRPr lang="zh-CN" altLang="en-US" sz="2400"/>
          </a:p>
        </p:txBody>
      </p:sp>
      <p:cxnSp>
        <p:nvCxnSpPr>
          <p:cNvPr id="8" name="直接箭头连接符 7"/>
          <p:cNvCxnSpPr>
            <a:stCxn id="7" idx="3"/>
            <a:endCxn id="4" idx="1"/>
          </p:cNvCxnSpPr>
          <p:nvPr/>
        </p:nvCxnSpPr>
        <p:spPr>
          <a:xfrm>
            <a:off x="4181475" y="3769360"/>
            <a:ext cx="8864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8250555" y="3210560"/>
            <a:ext cx="2042160" cy="1117600"/>
          </a:xfrm>
          <a:prstGeom prst="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400"/>
              <a:t>甘特图</a:t>
            </a:r>
            <a:endParaRPr lang="zh-CN" altLang="en-US" sz="2400"/>
          </a:p>
        </p:txBody>
      </p:sp>
      <p:cxnSp>
        <p:nvCxnSpPr>
          <p:cNvPr id="12" name="直接箭头连接符 11"/>
          <p:cNvCxnSpPr>
            <a:stCxn id="4" idx="3"/>
            <a:endCxn id="11" idx="1"/>
          </p:cNvCxnSpPr>
          <p:nvPr>
            <p:custDataLst>
              <p:tags r:id="rId3"/>
            </p:custDataLst>
          </p:nvPr>
        </p:nvCxnSpPr>
        <p:spPr>
          <a:xfrm>
            <a:off x="7110095" y="3769360"/>
            <a:ext cx="11404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813435" y="2299335"/>
            <a:ext cx="11087100" cy="631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整体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上：调度算法执行流程如下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所示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9390" y="4770120"/>
            <a:ext cx="2211070" cy="18992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627630" y="5071110"/>
            <a:ext cx="3128645" cy="1517015"/>
          </a:xfrm>
          <a:prstGeom prst="rect">
            <a:avLst/>
          </a:prstGeom>
        </p:spPr>
      </p:pic>
      <p:cxnSp>
        <p:nvCxnSpPr>
          <p:cNvPr id="16" name="直接箭头连接符 15"/>
          <p:cNvCxnSpPr>
            <a:endCxn id="14" idx="0"/>
          </p:cNvCxnSpPr>
          <p:nvPr>
            <p:custDataLst>
              <p:tags r:id="rId9"/>
            </p:custDataLst>
          </p:nvPr>
        </p:nvCxnSpPr>
        <p:spPr>
          <a:xfrm flipH="1">
            <a:off x="1304925" y="4378960"/>
            <a:ext cx="1507490" cy="391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15" idx="0"/>
          </p:cNvCxnSpPr>
          <p:nvPr>
            <p:custDataLst>
              <p:tags r:id="rId10"/>
            </p:custDataLst>
          </p:nvPr>
        </p:nvCxnSpPr>
        <p:spPr>
          <a:xfrm>
            <a:off x="2781935" y="4409440"/>
            <a:ext cx="1410335" cy="661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407275" y="4770120"/>
            <a:ext cx="3729355" cy="1818005"/>
          </a:xfrm>
          <a:prstGeom prst="rect">
            <a:avLst/>
          </a:prstGeom>
        </p:spPr>
      </p:pic>
      <p:cxnSp>
        <p:nvCxnSpPr>
          <p:cNvPr id="19" name="直接箭头连接符 18"/>
          <p:cNvCxnSpPr>
            <a:stCxn id="11" idx="2"/>
            <a:endCxn id="18" idx="0"/>
          </p:cNvCxnSpPr>
          <p:nvPr>
            <p:custDataLst>
              <p:tags r:id="rId13"/>
            </p:custDataLst>
          </p:nvPr>
        </p:nvCxnSpPr>
        <p:spPr>
          <a:xfrm>
            <a:off x="9271635" y="4328160"/>
            <a:ext cx="635" cy="441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2866" y="2528493"/>
            <a:ext cx="9806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</a:rPr>
              <a:t>当前调度算法进展及</a:t>
            </a:r>
            <a:r>
              <a:rPr lang="zh-CN" altLang="en-US" sz="4400" dirty="0">
                <a:solidFill>
                  <a:schemeClr val="bg1"/>
                </a:solidFill>
              </a:rPr>
              <a:t>计划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79021" y="6132503"/>
            <a:ext cx="3822937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2023-2-22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整体算法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流程：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2" name="图片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38831"/>
          <a:stretch>
            <a:fillRect/>
          </a:stretch>
        </p:blipFill>
        <p:spPr>
          <a:xfrm>
            <a:off x="848995" y="2625725"/>
            <a:ext cx="2940685" cy="3402965"/>
          </a:xfrm>
          <a:prstGeom prst="rect">
            <a:avLst/>
          </a:prstGeom>
        </p:spPr>
      </p:pic>
      <p:sp>
        <p:nvSpPr>
          <p:cNvPr id="63" name="圆角矩形 62"/>
          <p:cNvSpPr/>
          <p:nvPr/>
        </p:nvSpPr>
        <p:spPr>
          <a:xfrm>
            <a:off x="4622165" y="2675255"/>
            <a:ext cx="2465070" cy="31540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5260340" y="2034540"/>
            <a:ext cx="1365250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调度算法</a:t>
            </a:r>
            <a:endParaRPr lang="zh-CN" altLang="en-US" b="1"/>
          </a:p>
        </p:txBody>
      </p:sp>
      <p:sp>
        <p:nvSpPr>
          <p:cNvPr id="67" name="文本框 66"/>
          <p:cNvSpPr txBox="1"/>
          <p:nvPr/>
        </p:nvSpPr>
        <p:spPr>
          <a:xfrm>
            <a:off x="1344930" y="2028190"/>
            <a:ext cx="2134870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输入：实验流程</a:t>
            </a:r>
            <a:endParaRPr lang="zh-CN" altLang="en-US" b="1"/>
          </a:p>
        </p:txBody>
      </p:sp>
      <p:sp>
        <p:nvSpPr>
          <p:cNvPr id="70" name="矩形 69"/>
          <p:cNvSpPr/>
          <p:nvPr/>
        </p:nvSpPr>
        <p:spPr>
          <a:xfrm>
            <a:off x="5038090" y="2974975"/>
            <a:ext cx="1633220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1.</a:t>
            </a:r>
            <a:r>
              <a:rPr lang="zh-CN" altLang="en-US">
                <a:solidFill>
                  <a:schemeClr val="tx1"/>
                </a:solidFill>
              </a:rPr>
              <a:t>生成任务图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782185" y="3656965"/>
            <a:ext cx="2145030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为任务计算</a:t>
            </a:r>
            <a:r>
              <a:rPr lang="zh-CN" altLang="en-US">
                <a:solidFill>
                  <a:schemeClr val="tx1"/>
                </a:solidFill>
              </a:rPr>
              <a:t>优先级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5" name="直接箭头连接符 74"/>
          <p:cNvCxnSpPr>
            <a:endCxn id="70" idx="1"/>
          </p:cNvCxnSpPr>
          <p:nvPr/>
        </p:nvCxnSpPr>
        <p:spPr>
          <a:xfrm>
            <a:off x="3747135" y="3211830"/>
            <a:ext cx="1290955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4733925" y="4296410"/>
            <a:ext cx="2242185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动态维护优先级</a:t>
            </a:r>
            <a:r>
              <a:rPr lang="zh-CN" altLang="en-US">
                <a:solidFill>
                  <a:schemeClr val="tx1"/>
                </a:solidFill>
              </a:rPr>
              <a:t>队列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8" name="直接箭头连接符 77"/>
          <p:cNvCxnSpPr>
            <a:stCxn id="70" idx="2"/>
            <a:endCxn id="73" idx="0"/>
          </p:cNvCxnSpPr>
          <p:nvPr/>
        </p:nvCxnSpPr>
        <p:spPr>
          <a:xfrm>
            <a:off x="5854700" y="3463290"/>
            <a:ext cx="0" cy="193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73" idx="2"/>
            <a:endCxn id="77" idx="0"/>
          </p:cNvCxnSpPr>
          <p:nvPr/>
        </p:nvCxnSpPr>
        <p:spPr>
          <a:xfrm>
            <a:off x="5854700" y="4145280"/>
            <a:ext cx="635" cy="151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77" idx="2"/>
            <a:endCxn id="81" idx="0"/>
          </p:cNvCxnSpPr>
          <p:nvPr/>
        </p:nvCxnSpPr>
        <p:spPr>
          <a:xfrm>
            <a:off x="5855335" y="4784725"/>
            <a:ext cx="0" cy="264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4733925" y="5049520"/>
            <a:ext cx="2242185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出现死锁问题</a:t>
            </a:r>
            <a:r>
              <a:rPr lang="zh-CN" altLang="en-US">
                <a:solidFill>
                  <a:schemeClr val="tx1"/>
                </a:solidFill>
              </a:rPr>
              <a:t>回溯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2" name="直接箭头连接符 81"/>
          <p:cNvCxnSpPr>
            <a:endCxn id="83" idx="1"/>
          </p:cNvCxnSpPr>
          <p:nvPr/>
        </p:nvCxnSpPr>
        <p:spPr>
          <a:xfrm>
            <a:off x="7102475" y="3547745"/>
            <a:ext cx="107696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8179435" y="3315970"/>
            <a:ext cx="2242185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生成</a:t>
            </a:r>
            <a:r>
              <a:rPr lang="zh-CN" altLang="en-US">
                <a:solidFill>
                  <a:schemeClr val="tx1"/>
                </a:solidFill>
              </a:rPr>
              <a:t>甘特图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20" y="3996690"/>
            <a:ext cx="4096385" cy="1741170"/>
          </a:xfrm>
          <a:prstGeom prst="rect">
            <a:avLst/>
          </a:prstGeom>
        </p:spPr>
      </p:pic>
      <p:sp>
        <p:nvSpPr>
          <p:cNvPr id="85" name="文本框 84"/>
          <p:cNvSpPr txBox="1"/>
          <p:nvPr/>
        </p:nvSpPr>
        <p:spPr>
          <a:xfrm>
            <a:off x="8506460" y="2027555"/>
            <a:ext cx="2134870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输出：</a:t>
            </a:r>
            <a:r>
              <a:rPr lang="zh-CN" altLang="en-US" b="1"/>
              <a:t>甘特图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调度算法项目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进展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当前已完成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内容：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7105" y="1652270"/>
            <a:ext cx="92157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tx2"/>
                </a:solidFill>
              </a:rPr>
              <a:t>当前调度算法部分逻辑已完成。</a:t>
            </a:r>
            <a:endParaRPr lang="zh-CN" altLang="en-US" sz="2000" b="1">
              <a:solidFill>
                <a:schemeClr val="tx2"/>
              </a:solidFill>
            </a:endParaRPr>
          </a:p>
          <a:p>
            <a:pPr lvl="1"/>
            <a:r>
              <a:rPr lang="en-US" altLang="zh-CN" sz="2000" b="1">
                <a:solidFill>
                  <a:schemeClr val="tx2"/>
                </a:solidFill>
              </a:rPr>
              <a:t>· </a:t>
            </a:r>
            <a:r>
              <a:rPr lang="zh-CN" altLang="en-US" sz="2000" b="1">
                <a:solidFill>
                  <a:schemeClr val="tx2"/>
                </a:solidFill>
              </a:rPr>
              <a:t>任务图计算优先级部分完成</a:t>
            </a:r>
            <a:r>
              <a:rPr lang="zh-CN" altLang="en-US" sz="2000" b="1">
                <a:solidFill>
                  <a:schemeClr val="tx2"/>
                </a:solidFill>
              </a:rPr>
              <a:t>并验证。</a:t>
            </a:r>
            <a:endParaRPr lang="zh-CN" altLang="en-US" sz="2000" b="1">
              <a:solidFill>
                <a:schemeClr val="tx2"/>
              </a:solidFill>
            </a:endParaRPr>
          </a:p>
          <a:p>
            <a:pPr lvl="1"/>
            <a:r>
              <a:rPr lang="en-US" altLang="zh-CN" sz="2000" b="1">
                <a:solidFill>
                  <a:schemeClr val="tx2"/>
                </a:solidFill>
              </a:rPr>
              <a:t>· </a:t>
            </a:r>
            <a:r>
              <a:rPr lang="zh-CN" altLang="en-US" sz="2000" b="1">
                <a:solidFill>
                  <a:schemeClr val="tx2"/>
                </a:solidFill>
              </a:rPr>
              <a:t>上周死锁部分出现的</a:t>
            </a:r>
            <a:r>
              <a:rPr lang="en-US" altLang="zh-CN" sz="2000" b="1">
                <a:solidFill>
                  <a:schemeClr val="tx2"/>
                </a:solidFill>
              </a:rPr>
              <a:t>bug</a:t>
            </a:r>
            <a:r>
              <a:rPr lang="zh-CN" altLang="en-US" sz="2000" b="1">
                <a:solidFill>
                  <a:schemeClr val="tx2"/>
                </a:solidFill>
              </a:rPr>
              <a:t>已修复。</a:t>
            </a:r>
            <a:endParaRPr lang="zh-CN" altLang="en-US" sz="2000" b="1">
              <a:solidFill>
                <a:schemeClr val="tx2"/>
              </a:solidFill>
            </a:endParaRPr>
          </a:p>
          <a:p>
            <a:pPr lvl="1"/>
            <a:r>
              <a:rPr lang="en-US" altLang="zh-CN" sz="2000" b="1">
                <a:solidFill>
                  <a:schemeClr val="tx2"/>
                </a:solidFill>
              </a:rPr>
              <a:t>· </a:t>
            </a:r>
            <a:r>
              <a:rPr lang="zh-CN" altLang="en-US" sz="2000" b="1">
                <a:solidFill>
                  <a:schemeClr val="tx2"/>
                </a:solidFill>
              </a:rPr>
              <a:t>目前实现两个样例测试没有问题。</a:t>
            </a:r>
            <a:endParaRPr lang="zh-CN" altLang="en-US" sz="2000" b="1">
              <a:solidFill>
                <a:schemeClr val="tx2"/>
              </a:solidFill>
            </a:endParaRPr>
          </a:p>
          <a:p>
            <a:pPr lvl="1"/>
            <a:r>
              <a:rPr lang="en-US" altLang="zh-CN" sz="2000" b="1">
                <a:solidFill>
                  <a:schemeClr val="tx2"/>
                </a:solidFill>
              </a:rPr>
              <a:t>· </a:t>
            </a:r>
            <a:r>
              <a:rPr lang="zh-CN" altLang="en-US" sz="2000" b="1">
                <a:solidFill>
                  <a:schemeClr val="tx2"/>
                </a:solidFill>
              </a:rPr>
              <a:t>甘特图生成部分目前可以生成正确</a:t>
            </a:r>
            <a:r>
              <a:rPr lang="zh-CN" altLang="en-US" sz="2000" b="1">
                <a:solidFill>
                  <a:schemeClr val="tx2"/>
                </a:solidFill>
              </a:rPr>
              <a:t>甘特图。</a:t>
            </a:r>
            <a:endParaRPr lang="zh-CN" altLang="en-US" sz="2000" b="1">
              <a:solidFill>
                <a:schemeClr val="tx2"/>
              </a:solidFill>
            </a:endParaRPr>
          </a:p>
        </p:txBody>
      </p:sp>
      <p:sp>
        <p:nvSpPr>
          <p:cNvPr id="63" name="圆角矩形 62"/>
          <p:cNvSpPr/>
          <p:nvPr>
            <p:custDataLst>
              <p:tags r:id="rId2"/>
            </p:custDataLst>
          </p:nvPr>
        </p:nvSpPr>
        <p:spPr>
          <a:xfrm>
            <a:off x="7953375" y="1356995"/>
            <a:ext cx="2465070" cy="31540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>
            <p:custDataLst>
              <p:tags r:id="rId3"/>
            </p:custDataLst>
          </p:nvPr>
        </p:nvSpPr>
        <p:spPr>
          <a:xfrm>
            <a:off x="8591550" y="716280"/>
            <a:ext cx="1365250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调度算法</a:t>
            </a:r>
            <a:endParaRPr lang="zh-CN" altLang="en-US" b="1"/>
          </a:p>
        </p:txBody>
      </p:sp>
      <p:sp>
        <p:nvSpPr>
          <p:cNvPr id="70" name="矩形 69"/>
          <p:cNvSpPr/>
          <p:nvPr>
            <p:custDataLst>
              <p:tags r:id="rId4"/>
            </p:custDataLst>
          </p:nvPr>
        </p:nvSpPr>
        <p:spPr>
          <a:xfrm>
            <a:off x="8369300" y="1656715"/>
            <a:ext cx="1633220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1.</a:t>
            </a:r>
            <a:r>
              <a:rPr lang="zh-CN" altLang="en-US">
                <a:solidFill>
                  <a:schemeClr val="tx1"/>
                </a:solidFill>
              </a:rPr>
              <a:t>生成任务图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>
            <p:custDataLst>
              <p:tags r:id="rId5"/>
            </p:custDataLst>
          </p:nvPr>
        </p:nvSpPr>
        <p:spPr>
          <a:xfrm>
            <a:off x="8113395" y="2338705"/>
            <a:ext cx="2145030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为任务计算</a:t>
            </a:r>
            <a:r>
              <a:rPr lang="zh-CN" altLang="en-US">
                <a:solidFill>
                  <a:schemeClr val="tx1"/>
                </a:solidFill>
              </a:rPr>
              <a:t>优先级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7" name="矩形 76"/>
          <p:cNvSpPr/>
          <p:nvPr>
            <p:custDataLst>
              <p:tags r:id="rId6"/>
            </p:custDataLst>
          </p:nvPr>
        </p:nvSpPr>
        <p:spPr>
          <a:xfrm>
            <a:off x="8065135" y="2978150"/>
            <a:ext cx="2242185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动态维护优先级</a:t>
            </a:r>
            <a:r>
              <a:rPr lang="zh-CN" altLang="en-US">
                <a:solidFill>
                  <a:schemeClr val="tx1"/>
                </a:solidFill>
              </a:rPr>
              <a:t>队列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8" name="直接箭头连接符 77"/>
          <p:cNvCxnSpPr>
            <a:stCxn id="70" idx="2"/>
            <a:endCxn id="73" idx="0"/>
          </p:cNvCxnSpPr>
          <p:nvPr>
            <p:custDataLst>
              <p:tags r:id="rId7"/>
            </p:custDataLst>
          </p:nvPr>
        </p:nvCxnSpPr>
        <p:spPr>
          <a:xfrm>
            <a:off x="9185910" y="2145030"/>
            <a:ext cx="0" cy="193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73" idx="2"/>
            <a:endCxn id="77" idx="0"/>
          </p:cNvCxnSpPr>
          <p:nvPr>
            <p:custDataLst>
              <p:tags r:id="rId8"/>
            </p:custDataLst>
          </p:nvPr>
        </p:nvCxnSpPr>
        <p:spPr>
          <a:xfrm>
            <a:off x="9185910" y="2827020"/>
            <a:ext cx="635" cy="151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77" idx="2"/>
            <a:endCxn id="81" idx="0"/>
          </p:cNvCxnSpPr>
          <p:nvPr>
            <p:custDataLst>
              <p:tags r:id="rId9"/>
            </p:custDataLst>
          </p:nvPr>
        </p:nvCxnSpPr>
        <p:spPr>
          <a:xfrm>
            <a:off x="9186545" y="3466465"/>
            <a:ext cx="0" cy="264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>
            <p:custDataLst>
              <p:tags r:id="rId10"/>
            </p:custDataLst>
          </p:nvPr>
        </p:nvSpPr>
        <p:spPr>
          <a:xfrm>
            <a:off x="8065135" y="3731260"/>
            <a:ext cx="2242185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出现死锁问题</a:t>
            </a:r>
            <a:r>
              <a:rPr lang="zh-CN" altLang="en-US">
                <a:solidFill>
                  <a:schemeClr val="tx1"/>
                </a:solidFill>
              </a:rPr>
              <a:t>回溯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11"/>
            </p:custDataLst>
          </p:nvPr>
        </p:nvSpPr>
        <p:spPr>
          <a:xfrm>
            <a:off x="629285" y="3582035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待完成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内容：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2"/>
            </p:custDataLst>
          </p:nvPr>
        </p:nvSpPr>
        <p:spPr>
          <a:xfrm>
            <a:off x="967105" y="4126230"/>
            <a:ext cx="92157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2"/>
                </a:solidFill>
              </a:rPr>
              <a:t>1. </a:t>
            </a:r>
            <a:r>
              <a:rPr lang="zh-CN" altLang="en-US" sz="2000" b="1">
                <a:solidFill>
                  <a:schemeClr val="tx2"/>
                </a:solidFill>
              </a:rPr>
              <a:t>由实验流程信息生成对应任务图</a:t>
            </a:r>
            <a:r>
              <a:rPr lang="zh-CN" altLang="en-US" sz="2000" b="1">
                <a:solidFill>
                  <a:schemeClr val="tx2"/>
                </a:solidFill>
              </a:rPr>
              <a:t>部分</a:t>
            </a:r>
            <a:endParaRPr lang="zh-CN" altLang="en-US" sz="2000" b="1">
              <a:solidFill>
                <a:schemeClr val="tx2"/>
              </a:solidFill>
            </a:endParaRPr>
          </a:p>
          <a:p>
            <a:r>
              <a:rPr lang="en-US" altLang="zh-CN" sz="2000" b="1">
                <a:solidFill>
                  <a:schemeClr val="tx2"/>
                </a:solidFill>
              </a:rPr>
              <a:t>2. </a:t>
            </a:r>
            <a:r>
              <a:rPr lang="zh-CN" altLang="en-US" sz="2000" b="1">
                <a:solidFill>
                  <a:schemeClr val="tx2"/>
                </a:solidFill>
              </a:rPr>
              <a:t>甘特图转化成所需</a:t>
            </a:r>
            <a:r>
              <a:rPr lang="zh-CN" altLang="en-US" sz="2000" b="1">
                <a:solidFill>
                  <a:schemeClr val="tx2"/>
                </a:solidFill>
              </a:rPr>
              <a:t>格式</a:t>
            </a:r>
            <a:endParaRPr lang="zh-CN" altLang="en-US" sz="2000" b="1">
              <a:solidFill>
                <a:schemeClr val="tx2"/>
              </a:solidFill>
            </a:endParaRPr>
          </a:p>
          <a:p>
            <a:r>
              <a:rPr lang="en-US" altLang="zh-CN" sz="2000">
                <a:solidFill>
                  <a:schemeClr val="tx2"/>
                </a:solidFill>
              </a:rPr>
              <a:t>3. </a:t>
            </a:r>
            <a:r>
              <a:rPr lang="zh-CN" altLang="en-US" sz="2000">
                <a:solidFill>
                  <a:schemeClr val="tx2"/>
                </a:solidFill>
              </a:rPr>
              <a:t>使用更多测试样例进行正确性的验证</a:t>
            </a:r>
            <a:endParaRPr lang="zh-CN" altLang="en-US" sz="2000">
              <a:solidFill>
                <a:schemeClr val="tx2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13"/>
            </p:custDataLst>
          </p:nvPr>
        </p:nvSpPr>
        <p:spPr>
          <a:xfrm>
            <a:off x="2029460" y="6130925"/>
            <a:ext cx="2242185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甘特图</a:t>
            </a:r>
            <a:r>
              <a:rPr lang="zh-CN" altLang="en-US">
                <a:solidFill>
                  <a:schemeClr val="tx1"/>
                </a:solidFill>
              </a:rPr>
              <a:t>转化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14"/>
            </p:custDataLst>
          </p:nvPr>
        </p:nvSpPr>
        <p:spPr>
          <a:xfrm>
            <a:off x="2277110" y="5535930"/>
            <a:ext cx="1633220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1.</a:t>
            </a:r>
            <a:r>
              <a:rPr lang="zh-CN" altLang="en-US">
                <a:solidFill>
                  <a:schemeClr val="tx1"/>
                </a:solidFill>
              </a:rPr>
              <a:t>生成任务图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5"/>
            </p:custDataLst>
          </p:nvPr>
        </p:nvSpPr>
        <p:spPr>
          <a:xfrm>
            <a:off x="6228080" y="4972685"/>
            <a:ext cx="52038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tx2"/>
                </a:solidFill>
              </a:rPr>
              <a:t>· </a:t>
            </a:r>
            <a:r>
              <a:rPr lang="zh-CN" altLang="en-US" sz="2000">
                <a:solidFill>
                  <a:schemeClr val="tx2"/>
                </a:solidFill>
              </a:rPr>
              <a:t>我方测试几个基本样例，按照甲方提供输入输出格式实现好，由对方</a:t>
            </a:r>
            <a:r>
              <a:rPr lang="zh-CN" altLang="en-US" sz="2000">
                <a:solidFill>
                  <a:schemeClr val="tx2"/>
                </a:solidFill>
              </a:rPr>
              <a:t>协助进行测试。</a:t>
            </a:r>
            <a:endParaRPr lang="zh-CN" altLang="en-US" sz="2000">
              <a:solidFill>
                <a:schemeClr val="tx2"/>
              </a:solidFill>
            </a:endParaRPr>
          </a:p>
          <a:p>
            <a:r>
              <a:rPr lang="en-US" altLang="zh-CN" sz="2000">
                <a:solidFill>
                  <a:schemeClr val="tx2"/>
                </a:solidFill>
              </a:rPr>
              <a:t>· </a:t>
            </a:r>
            <a:r>
              <a:rPr lang="zh-CN" altLang="en-US" sz="2000">
                <a:solidFill>
                  <a:schemeClr val="tx2"/>
                </a:solidFill>
              </a:rPr>
              <a:t>测试有问题进行修改</a:t>
            </a:r>
            <a:endParaRPr lang="zh-CN" altLang="en-US" sz="200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调度算法项目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进展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生成任务图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模块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63015" y="1706245"/>
            <a:ext cx="9215755" cy="962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2"/>
                </a:solidFill>
              </a:rPr>
              <a:t>· </a:t>
            </a:r>
            <a:r>
              <a:rPr lang="zh-CN" altLang="en-US" sz="2400" b="1">
                <a:solidFill>
                  <a:schemeClr val="tx2"/>
                </a:solidFill>
              </a:rPr>
              <a:t>获取到实验流程数据结构文件作为输入</a:t>
            </a:r>
            <a:r>
              <a:rPr lang="en-US" altLang="zh-CN" sz="2400" b="1">
                <a:solidFill>
                  <a:schemeClr val="tx2"/>
                </a:solidFill>
              </a:rPr>
              <a:t>:</a:t>
            </a:r>
            <a:endParaRPr lang="zh-CN" altLang="en-US" sz="2400" b="1">
              <a:solidFill>
                <a:schemeClr val="tx2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63015" y="2346960"/>
            <a:ext cx="2209800" cy="1092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rgbClr val="FF0000"/>
                </a:solidFill>
              </a:rPr>
              <a:t>projectinfo.txt</a:t>
            </a:r>
            <a:endParaRPr lang="en-US" altLang="zh-CN" sz="2400"/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4488815" y="2346960"/>
            <a:ext cx="2209800" cy="10928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rgbClr val="FF0000"/>
                </a:solidFill>
              </a:rPr>
              <a:t>GenerateTaskGraph</a:t>
            </a:r>
            <a:endParaRPr lang="en-US" altLang="zh-CN" sz="2400"/>
          </a:p>
        </p:txBody>
      </p:sp>
      <p:cxnSp>
        <p:nvCxnSpPr>
          <p:cNvPr id="10" name="直接箭头连接符 9"/>
          <p:cNvCxnSpPr>
            <a:stCxn id="5" idx="3"/>
            <a:endCxn id="9" idx="1"/>
          </p:cNvCxnSpPr>
          <p:nvPr/>
        </p:nvCxnSpPr>
        <p:spPr>
          <a:xfrm>
            <a:off x="3472815" y="2893695"/>
            <a:ext cx="1016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510665" y="3439795"/>
            <a:ext cx="1936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算法输入，实验流程的表示形式</a:t>
            </a:r>
            <a:endParaRPr lang="zh-CN" altLang="en-US" b="1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493395" y="4350385"/>
            <a:ext cx="1017270" cy="10928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rgbClr val="FF0000"/>
                </a:solidFill>
              </a:rPr>
              <a:t>泳道节点</a:t>
            </a:r>
            <a:r>
              <a:rPr lang="zh-CN" altLang="en-US" sz="1600">
                <a:solidFill>
                  <a:srgbClr val="FF0000"/>
                </a:solidFill>
              </a:rPr>
              <a:t>数据结构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1637665" y="4350385"/>
            <a:ext cx="1017270" cy="10928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rgbClr val="FF0000"/>
                </a:solidFill>
              </a:rPr>
              <a:t>设备</a:t>
            </a:r>
            <a:r>
              <a:rPr lang="zh-CN" altLang="en-US" sz="1600">
                <a:solidFill>
                  <a:srgbClr val="FF0000"/>
                </a:solidFill>
              </a:rPr>
              <a:t>相关数据结构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>
            <p:custDataLst>
              <p:tags r:id="rId5"/>
            </p:custDataLst>
          </p:nvPr>
        </p:nvSpPr>
        <p:spPr>
          <a:xfrm>
            <a:off x="2781935" y="4350385"/>
            <a:ext cx="1017270" cy="10928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rgbClr val="FF0000"/>
                </a:solidFill>
              </a:rPr>
              <a:t>...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5049520" y="3572510"/>
            <a:ext cx="1380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任务图</a:t>
            </a:r>
            <a:endParaRPr lang="zh-CN" altLang="en-US" b="1"/>
          </a:p>
          <a:p>
            <a:r>
              <a:rPr lang="zh-CN" altLang="en-US" b="1"/>
              <a:t>生成</a:t>
            </a:r>
            <a:r>
              <a:rPr lang="zh-CN" altLang="en-US" b="1"/>
              <a:t>模块</a:t>
            </a:r>
            <a:endParaRPr lang="zh-CN" altLang="en-US" b="1"/>
          </a:p>
        </p:txBody>
      </p:sp>
      <p:cxnSp>
        <p:nvCxnSpPr>
          <p:cNvPr id="18" name="直接箭头连接符 17"/>
          <p:cNvCxnSpPr>
            <a:stCxn id="9" idx="3"/>
            <a:endCxn id="19" idx="1"/>
          </p:cNvCxnSpPr>
          <p:nvPr>
            <p:custDataLst>
              <p:tags r:id="rId7"/>
            </p:custDataLst>
          </p:nvPr>
        </p:nvCxnSpPr>
        <p:spPr>
          <a:xfrm>
            <a:off x="6698615" y="2893695"/>
            <a:ext cx="508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7206615" y="2346960"/>
            <a:ext cx="2108200" cy="1092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rgbClr val="FF0000"/>
                </a:solidFill>
              </a:rPr>
              <a:t>任务图</a:t>
            </a:r>
            <a:endParaRPr lang="zh-CN" altLang="en-US" sz="2400">
              <a:solidFill>
                <a:srgbClr val="FF0000"/>
              </a:solidFill>
            </a:endParaRPr>
          </a:p>
          <a:p>
            <a:pPr algn="ctr"/>
            <a:r>
              <a:rPr lang="zh-CN" altLang="en-US" sz="2400">
                <a:solidFill>
                  <a:srgbClr val="FF0000"/>
                </a:solidFill>
              </a:rPr>
              <a:t>形式数据</a:t>
            </a:r>
            <a:r>
              <a:rPr lang="zh-CN" altLang="en-US" sz="2400">
                <a:solidFill>
                  <a:srgbClr val="FF0000"/>
                </a:solidFill>
              </a:rPr>
              <a:t>结构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9556750" y="2467610"/>
            <a:ext cx="1765935" cy="83883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chemeClr val="tx1"/>
                </a:solidFill>
              </a:rPr>
              <a:t>调度算法</a:t>
            </a: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b="71682"/>
          <a:stretch>
            <a:fillRect/>
          </a:stretch>
        </p:blipFill>
        <p:spPr>
          <a:xfrm>
            <a:off x="7379970" y="492760"/>
            <a:ext cx="4290060" cy="995045"/>
          </a:xfrm>
          <a:prstGeom prst="rect">
            <a:avLst/>
          </a:prstGeom>
        </p:spPr>
      </p:pic>
      <p:cxnSp>
        <p:nvCxnSpPr>
          <p:cNvPr id="22" name="直接箭头连接符 21"/>
          <p:cNvCxnSpPr>
            <a:stCxn id="19" idx="3"/>
            <a:endCxn id="20" idx="1"/>
          </p:cNvCxnSpPr>
          <p:nvPr>
            <p:custDataLst>
              <p:tags r:id="rId12"/>
            </p:custDataLst>
          </p:nvPr>
        </p:nvCxnSpPr>
        <p:spPr>
          <a:xfrm flipV="1">
            <a:off x="9314815" y="2887345"/>
            <a:ext cx="241935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调度算法项目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进展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最近工作：根据输入数据生成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任务图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2015" y="1836420"/>
            <a:ext cx="92157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tx2"/>
                </a:solidFill>
              </a:rPr>
              <a:t>目前已完成的</a:t>
            </a:r>
            <a:r>
              <a:rPr lang="zh-CN" altLang="en-US" sz="2400" b="1">
                <a:solidFill>
                  <a:schemeClr val="tx2"/>
                </a:solidFill>
              </a:rPr>
              <a:t>内容：</a:t>
            </a:r>
            <a:endParaRPr lang="zh-CN" altLang="en-US" sz="2400" b="1">
              <a:solidFill>
                <a:schemeClr val="tx2"/>
              </a:solidFill>
            </a:endParaRPr>
          </a:p>
          <a:p>
            <a:r>
              <a:rPr lang="en-US" altLang="zh-CN" sz="2400" b="1">
                <a:solidFill>
                  <a:schemeClr val="tx2"/>
                </a:solidFill>
              </a:rPr>
              <a:t>1. </a:t>
            </a:r>
            <a:r>
              <a:rPr lang="zh-CN" altLang="en-US" sz="2400" b="1">
                <a:solidFill>
                  <a:schemeClr val="tx2"/>
                </a:solidFill>
              </a:rPr>
              <a:t>解析输入文件</a:t>
            </a:r>
            <a:r>
              <a:rPr lang="zh-CN" altLang="en-US" sz="2400" b="1">
                <a:solidFill>
                  <a:schemeClr val="tx2"/>
                </a:solidFill>
              </a:rPr>
              <a:t>并获取泳道信息、设备信息</a:t>
            </a:r>
            <a:r>
              <a:rPr lang="zh-CN" altLang="en-US" sz="2400" b="1">
                <a:solidFill>
                  <a:schemeClr val="tx2"/>
                </a:solidFill>
              </a:rPr>
              <a:t>等</a:t>
            </a:r>
            <a:endParaRPr lang="zh-CN" altLang="en-US" sz="2400" b="1">
              <a:solidFill>
                <a:schemeClr val="tx2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50735" y="1880235"/>
            <a:ext cx="2209800" cy="1092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rgbClr val="FF0000"/>
                </a:solidFill>
              </a:rPr>
              <a:t>projectinfo.txt</a:t>
            </a:r>
            <a:endParaRPr lang="en-US" altLang="zh-CN" sz="2400"/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9779635" y="1880235"/>
            <a:ext cx="2209800" cy="10928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rgbClr val="FF0000"/>
                </a:solidFill>
              </a:rPr>
              <a:t>GenerateTaskGraph</a:t>
            </a:r>
            <a:endParaRPr lang="en-US" altLang="zh-CN" sz="2400"/>
          </a:p>
        </p:txBody>
      </p:sp>
      <p:cxnSp>
        <p:nvCxnSpPr>
          <p:cNvPr id="10" name="直接箭头连接符 9"/>
          <p:cNvCxnSpPr>
            <a:stCxn id="5" idx="3"/>
            <a:endCxn id="9" idx="1"/>
          </p:cNvCxnSpPr>
          <p:nvPr/>
        </p:nvCxnSpPr>
        <p:spPr>
          <a:xfrm>
            <a:off x="9360535" y="2426970"/>
            <a:ext cx="419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398385" y="2973070"/>
            <a:ext cx="1936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算法输入，实验流程的表示形式</a:t>
            </a:r>
            <a:endParaRPr lang="zh-CN" altLang="en-US" b="1"/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10340340" y="3105785"/>
            <a:ext cx="1380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任务图</a:t>
            </a:r>
            <a:endParaRPr lang="zh-CN" altLang="en-US" b="1"/>
          </a:p>
          <a:p>
            <a:r>
              <a:rPr lang="zh-CN" altLang="en-US" b="1"/>
              <a:t>生成</a:t>
            </a:r>
            <a:r>
              <a:rPr lang="zh-CN" altLang="en-US" b="1"/>
              <a:t>模块</a:t>
            </a:r>
            <a:endParaRPr lang="zh-CN" altLang="en-US" b="1"/>
          </a:p>
        </p:txBody>
      </p:sp>
      <p:pic>
        <p:nvPicPr>
          <p:cNvPr id="3" name="图片 2" descr="7F9@3GZ]X55)H7}{{@R81}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37665" y="2666365"/>
            <a:ext cx="4458335" cy="234061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882015" y="5100955"/>
            <a:ext cx="92157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tx2"/>
                </a:solidFill>
              </a:rPr>
              <a:t>2. </a:t>
            </a:r>
            <a:r>
              <a:rPr lang="zh-CN" altLang="en-US" sz="2400" b="1">
                <a:solidFill>
                  <a:schemeClr val="tx2"/>
                </a:solidFill>
              </a:rPr>
              <a:t>任务图生成模块分为：任务建模、设备资源建模两</a:t>
            </a:r>
            <a:r>
              <a:rPr lang="zh-CN" altLang="en-US" sz="2400" b="1">
                <a:solidFill>
                  <a:schemeClr val="tx2"/>
                </a:solidFill>
              </a:rPr>
              <a:t>部分</a:t>
            </a:r>
            <a:endParaRPr lang="zh-CN" altLang="en-US" sz="2400" b="1">
              <a:solidFill>
                <a:schemeClr val="tx2"/>
              </a:solidFill>
            </a:endParaRPr>
          </a:p>
          <a:p>
            <a:pPr indent="457200"/>
            <a:r>
              <a:rPr lang="zh-CN" altLang="en-US" sz="2400" b="1">
                <a:solidFill>
                  <a:schemeClr val="tx2"/>
                </a:solidFill>
              </a:rPr>
              <a:t>当前设备资源建模基本完成，任务建模还在进行</a:t>
            </a:r>
            <a:r>
              <a:rPr lang="zh-CN" altLang="en-US" sz="2400" b="1">
                <a:solidFill>
                  <a:schemeClr val="tx2"/>
                </a:solidFill>
              </a:rPr>
              <a:t>中。</a:t>
            </a:r>
            <a:endParaRPr lang="zh-CN" altLang="en-US" sz="2400" b="1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调度算法项目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进展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计划工作：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263015" y="4623435"/>
            <a:ext cx="2209800" cy="1092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rgbClr val="FF0000"/>
                </a:solidFill>
              </a:rPr>
              <a:t>projectinfo.txt</a:t>
            </a:r>
            <a:endParaRPr lang="en-US" altLang="zh-CN" sz="2400"/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4488815" y="4623435"/>
            <a:ext cx="2209800" cy="10928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rgbClr val="FF0000"/>
                </a:solidFill>
              </a:rPr>
              <a:t>GenerateTaskGraph</a:t>
            </a:r>
            <a:endParaRPr lang="en-US" altLang="zh-CN" sz="2400"/>
          </a:p>
        </p:txBody>
      </p:sp>
      <p:cxnSp>
        <p:nvCxnSpPr>
          <p:cNvPr id="10" name="直接箭头连接符 9"/>
          <p:cNvCxnSpPr>
            <a:stCxn id="5" idx="3"/>
            <a:endCxn id="9" idx="1"/>
          </p:cNvCxnSpPr>
          <p:nvPr>
            <p:custDataLst>
              <p:tags r:id="rId4"/>
            </p:custDataLst>
          </p:nvPr>
        </p:nvCxnSpPr>
        <p:spPr>
          <a:xfrm>
            <a:off x="3472815" y="5170170"/>
            <a:ext cx="1016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1510665" y="5716270"/>
            <a:ext cx="1936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算法输入，实验流程的表示形式</a:t>
            </a:r>
            <a:endParaRPr lang="zh-CN" altLang="en-US" b="1"/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5049520" y="5848985"/>
            <a:ext cx="1380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任务图</a:t>
            </a:r>
            <a:endParaRPr lang="zh-CN" altLang="en-US" b="1"/>
          </a:p>
          <a:p>
            <a:r>
              <a:rPr lang="zh-CN" altLang="en-US" b="1"/>
              <a:t>生成</a:t>
            </a:r>
            <a:r>
              <a:rPr lang="zh-CN" altLang="en-US" b="1"/>
              <a:t>模块</a:t>
            </a:r>
            <a:endParaRPr lang="zh-CN" altLang="en-US" b="1"/>
          </a:p>
        </p:txBody>
      </p:sp>
      <p:cxnSp>
        <p:nvCxnSpPr>
          <p:cNvPr id="18" name="直接箭头连接符 17"/>
          <p:cNvCxnSpPr>
            <a:stCxn id="9" idx="3"/>
            <a:endCxn id="19" idx="1"/>
          </p:cNvCxnSpPr>
          <p:nvPr>
            <p:custDataLst>
              <p:tags r:id="rId7"/>
            </p:custDataLst>
          </p:nvPr>
        </p:nvCxnSpPr>
        <p:spPr>
          <a:xfrm>
            <a:off x="6698615" y="5170170"/>
            <a:ext cx="508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7206615" y="4623435"/>
            <a:ext cx="2108200" cy="1092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rgbClr val="FF0000"/>
                </a:solidFill>
              </a:rPr>
              <a:t>任务图</a:t>
            </a:r>
            <a:endParaRPr lang="zh-CN" altLang="en-US" sz="2400">
              <a:solidFill>
                <a:srgbClr val="FF0000"/>
              </a:solidFill>
            </a:endParaRPr>
          </a:p>
          <a:p>
            <a:pPr algn="ctr"/>
            <a:r>
              <a:rPr lang="zh-CN" altLang="en-US" sz="2400">
                <a:solidFill>
                  <a:srgbClr val="FF0000"/>
                </a:solidFill>
              </a:rPr>
              <a:t>形式数据</a:t>
            </a:r>
            <a:r>
              <a:rPr lang="zh-CN" altLang="en-US" sz="2400">
                <a:solidFill>
                  <a:srgbClr val="FF0000"/>
                </a:solidFill>
              </a:rPr>
              <a:t>结构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9556750" y="4744085"/>
            <a:ext cx="1765935" cy="83883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chemeClr val="tx1"/>
                </a:solidFill>
              </a:rPr>
              <a:t>调度算法</a:t>
            </a:r>
            <a:endParaRPr lang="zh-CN" altLang="en-US" sz="2400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>
            <a:stCxn id="19" idx="3"/>
            <a:endCxn id="20" idx="1"/>
          </p:cNvCxnSpPr>
          <p:nvPr>
            <p:custDataLst>
              <p:tags r:id="rId10"/>
            </p:custDataLst>
          </p:nvPr>
        </p:nvCxnSpPr>
        <p:spPr>
          <a:xfrm flipV="1">
            <a:off x="9314815" y="5163820"/>
            <a:ext cx="241935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1"/>
            </p:custDataLst>
          </p:nvPr>
        </p:nvSpPr>
        <p:spPr>
          <a:xfrm>
            <a:off x="985520" y="1836420"/>
            <a:ext cx="92157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tx2"/>
                </a:solidFill>
              </a:rPr>
              <a:t>1. </a:t>
            </a:r>
            <a:r>
              <a:rPr lang="zh-CN" altLang="en-US" sz="2400" b="1">
                <a:solidFill>
                  <a:schemeClr val="tx2"/>
                </a:solidFill>
              </a:rPr>
              <a:t>完成任务图生成</a:t>
            </a:r>
            <a:r>
              <a:rPr lang="zh-CN" altLang="en-US" sz="2400" b="1">
                <a:solidFill>
                  <a:schemeClr val="tx2"/>
                </a:solidFill>
              </a:rPr>
              <a:t>模块。</a:t>
            </a:r>
            <a:endParaRPr lang="zh-CN" altLang="en-US" sz="2400" b="1">
              <a:solidFill>
                <a:schemeClr val="tx2"/>
              </a:solidFill>
            </a:endParaRPr>
          </a:p>
          <a:p>
            <a:r>
              <a:rPr lang="en-US" altLang="zh-CN" sz="2400" b="1">
                <a:solidFill>
                  <a:schemeClr val="tx2"/>
                </a:solidFill>
              </a:rPr>
              <a:t>2. </a:t>
            </a:r>
            <a:r>
              <a:rPr lang="zh-CN" altLang="en-US" sz="2400" b="1">
                <a:solidFill>
                  <a:schemeClr val="tx2"/>
                </a:solidFill>
              </a:rPr>
              <a:t>调整甘特图输出与目标输出格式</a:t>
            </a:r>
            <a:r>
              <a:rPr lang="zh-CN" altLang="en-US" sz="2400" b="1">
                <a:solidFill>
                  <a:schemeClr val="tx2"/>
                </a:solidFill>
              </a:rPr>
              <a:t>一致。</a:t>
            </a:r>
            <a:endParaRPr lang="zh-CN" altLang="en-US" sz="2400" b="1">
              <a:solidFill>
                <a:schemeClr val="tx2"/>
              </a:solidFill>
            </a:endParaRPr>
          </a:p>
          <a:p>
            <a:endParaRPr lang="en-US" altLang="zh-CN" sz="2400" b="1">
              <a:solidFill>
                <a:schemeClr val="tx2"/>
              </a:solidFill>
            </a:endParaRPr>
          </a:p>
          <a:p>
            <a:endParaRPr lang="en-US" altLang="zh-CN" sz="2400" b="1">
              <a:solidFill>
                <a:schemeClr val="tx2"/>
              </a:solidFill>
            </a:endParaRPr>
          </a:p>
          <a:p>
            <a:r>
              <a:rPr lang="en-US" altLang="zh-CN" sz="2400" b="1">
                <a:solidFill>
                  <a:schemeClr val="tx2"/>
                </a:solidFill>
              </a:rPr>
              <a:t>3. </a:t>
            </a:r>
            <a:r>
              <a:rPr lang="zh-CN" altLang="en-US" sz="2400" b="1">
                <a:solidFill>
                  <a:schemeClr val="tx2"/>
                </a:solidFill>
              </a:rPr>
              <a:t>在代码基础版本上基本样例通过测试，对方工程师测试更多数据，若存在问题将问题测试样例反馈，算法修改返回继续</a:t>
            </a:r>
            <a:r>
              <a:rPr lang="zh-CN" altLang="en-US" sz="2400" b="1">
                <a:solidFill>
                  <a:schemeClr val="tx2"/>
                </a:solidFill>
              </a:rPr>
              <a:t>后续测试。</a:t>
            </a:r>
            <a:endParaRPr lang="zh-CN" altLang="en-US" sz="2400" b="1">
              <a:solidFill>
                <a:schemeClr val="tx2"/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6619875" y="2308860"/>
            <a:ext cx="850265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749540" y="1997710"/>
            <a:ext cx="1333500" cy="6343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得到</a:t>
            </a:r>
            <a:r>
              <a:rPr lang="zh-CN" altLang="en-US"/>
              <a:t>代码基础版本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2866" y="2528493"/>
            <a:ext cx="9806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</a:rPr>
              <a:t>当前调度算法进展及</a:t>
            </a:r>
            <a:r>
              <a:rPr lang="zh-CN" altLang="en-US" sz="4400" dirty="0">
                <a:solidFill>
                  <a:schemeClr val="bg1"/>
                </a:solidFill>
              </a:rPr>
              <a:t>计划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79021" y="6132503"/>
            <a:ext cx="3822937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2023-2-22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整体算法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流程：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2" name="图片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38831"/>
          <a:stretch>
            <a:fillRect/>
          </a:stretch>
        </p:blipFill>
        <p:spPr>
          <a:xfrm>
            <a:off x="848995" y="2625725"/>
            <a:ext cx="2940685" cy="3402965"/>
          </a:xfrm>
          <a:prstGeom prst="rect">
            <a:avLst/>
          </a:prstGeom>
        </p:spPr>
      </p:pic>
      <p:sp>
        <p:nvSpPr>
          <p:cNvPr id="63" name="圆角矩形 62"/>
          <p:cNvSpPr/>
          <p:nvPr/>
        </p:nvSpPr>
        <p:spPr>
          <a:xfrm>
            <a:off x="4622165" y="2675255"/>
            <a:ext cx="2465070" cy="31540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5260340" y="2034540"/>
            <a:ext cx="1365250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调度算法</a:t>
            </a:r>
            <a:endParaRPr lang="zh-CN" altLang="en-US" b="1"/>
          </a:p>
        </p:txBody>
      </p:sp>
      <p:sp>
        <p:nvSpPr>
          <p:cNvPr id="67" name="文本框 66"/>
          <p:cNvSpPr txBox="1"/>
          <p:nvPr/>
        </p:nvSpPr>
        <p:spPr>
          <a:xfrm>
            <a:off x="1344930" y="2028190"/>
            <a:ext cx="2134870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输入：实验流程</a:t>
            </a:r>
            <a:endParaRPr lang="zh-CN" altLang="en-US" b="1"/>
          </a:p>
        </p:txBody>
      </p:sp>
      <p:sp>
        <p:nvSpPr>
          <p:cNvPr id="70" name="矩形 69"/>
          <p:cNvSpPr/>
          <p:nvPr/>
        </p:nvSpPr>
        <p:spPr>
          <a:xfrm>
            <a:off x="5038090" y="2974975"/>
            <a:ext cx="1633220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1.</a:t>
            </a:r>
            <a:r>
              <a:rPr lang="zh-CN" altLang="en-US">
                <a:solidFill>
                  <a:schemeClr val="tx1"/>
                </a:solidFill>
              </a:rPr>
              <a:t>生成任务图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782185" y="3656965"/>
            <a:ext cx="2145030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为任务计算</a:t>
            </a:r>
            <a:r>
              <a:rPr lang="zh-CN" altLang="en-US">
                <a:solidFill>
                  <a:schemeClr val="tx1"/>
                </a:solidFill>
              </a:rPr>
              <a:t>优先级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5" name="直接箭头连接符 74"/>
          <p:cNvCxnSpPr>
            <a:endCxn id="70" idx="1"/>
          </p:cNvCxnSpPr>
          <p:nvPr/>
        </p:nvCxnSpPr>
        <p:spPr>
          <a:xfrm>
            <a:off x="3747135" y="3211830"/>
            <a:ext cx="1290955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4733925" y="4296410"/>
            <a:ext cx="2242185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动态维护优先级</a:t>
            </a:r>
            <a:r>
              <a:rPr lang="zh-CN" altLang="en-US">
                <a:solidFill>
                  <a:schemeClr val="tx1"/>
                </a:solidFill>
              </a:rPr>
              <a:t>队列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8" name="直接箭头连接符 77"/>
          <p:cNvCxnSpPr>
            <a:stCxn id="70" idx="2"/>
            <a:endCxn id="73" idx="0"/>
          </p:cNvCxnSpPr>
          <p:nvPr/>
        </p:nvCxnSpPr>
        <p:spPr>
          <a:xfrm>
            <a:off x="5854700" y="3463290"/>
            <a:ext cx="0" cy="193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73" idx="2"/>
            <a:endCxn id="77" idx="0"/>
          </p:cNvCxnSpPr>
          <p:nvPr/>
        </p:nvCxnSpPr>
        <p:spPr>
          <a:xfrm>
            <a:off x="5854700" y="4145280"/>
            <a:ext cx="635" cy="151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77" idx="2"/>
            <a:endCxn id="81" idx="0"/>
          </p:cNvCxnSpPr>
          <p:nvPr/>
        </p:nvCxnSpPr>
        <p:spPr>
          <a:xfrm>
            <a:off x="5855335" y="4784725"/>
            <a:ext cx="0" cy="264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4733925" y="5049520"/>
            <a:ext cx="2242185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出现死锁问题</a:t>
            </a:r>
            <a:r>
              <a:rPr lang="zh-CN" altLang="en-US">
                <a:solidFill>
                  <a:schemeClr val="tx1"/>
                </a:solidFill>
              </a:rPr>
              <a:t>回溯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2" name="直接箭头连接符 81"/>
          <p:cNvCxnSpPr>
            <a:endCxn id="83" idx="1"/>
          </p:cNvCxnSpPr>
          <p:nvPr/>
        </p:nvCxnSpPr>
        <p:spPr>
          <a:xfrm>
            <a:off x="7102475" y="3547745"/>
            <a:ext cx="107696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8179435" y="3315970"/>
            <a:ext cx="2242185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生成</a:t>
            </a:r>
            <a:r>
              <a:rPr lang="zh-CN" altLang="en-US">
                <a:solidFill>
                  <a:schemeClr val="tx1"/>
                </a:solidFill>
              </a:rPr>
              <a:t>甘特图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20" y="3996690"/>
            <a:ext cx="4096385" cy="1741170"/>
          </a:xfrm>
          <a:prstGeom prst="rect">
            <a:avLst/>
          </a:prstGeom>
        </p:spPr>
      </p:pic>
      <p:sp>
        <p:nvSpPr>
          <p:cNvPr id="85" name="文本框 84"/>
          <p:cNvSpPr txBox="1"/>
          <p:nvPr/>
        </p:nvSpPr>
        <p:spPr>
          <a:xfrm>
            <a:off x="8506460" y="2027555"/>
            <a:ext cx="2134870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输出：</a:t>
            </a:r>
            <a:r>
              <a:rPr lang="zh-CN" altLang="en-US" b="1"/>
              <a:t>甘特图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154430" y="44640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调度算法项目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进展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测试样例设置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测试样例设计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逻辑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0460" y="3317240"/>
            <a:ext cx="1230630" cy="36830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测试</a:t>
            </a:r>
            <a:r>
              <a:rPr lang="zh-CN" altLang="en-US"/>
              <a:t>样例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509645" y="2372360"/>
            <a:ext cx="1230630" cy="36830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单板</a:t>
            </a:r>
            <a:r>
              <a:rPr lang="zh-CN" altLang="en-US"/>
              <a:t>测试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3509645" y="5234940"/>
            <a:ext cx="1230630" cy="36830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多板测试</a:t>
            </a:r>
            <a:endParaRPr lang="zh-CN" altLang="en-US"/>
          </a:p>
        </p:txBody>
      </p:sp>
      <p:cxnSp>
        <p:nvCxnSpPr>
          <p:cNvPr id="13" name="肘形连接符 12"/>
          <p:cNvCxnSpPr>
            <a:stCxn id="5" idx="3"/>
            <a:endCxn id="6" idx="1"/>
          </p:cNvCxnSpPr>
          <p:nvPr/>
        </p:nvCxnSpPr>
        <p:spPr>
          <a:xfrm flipV="1">
            <a:off x="2371090" y="2556510"/>
            <a:ext cx="1138555" cy="944880"/>
          </a:xfrm>
          <a:prstGeom prst="bentConnector3">
            <a:avLst>
              <a:gd name="adj1" fmla="val 50028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5" idx="3"/>
            <a:endCxn id="10" idx="1"/>
          </p:cNvCxnSpPr>
          <p:nvPr>
            <p:custDataLst>
              <p:tags r:id="rId4"/>
            </p:custDataLst>
          </p:nvPr>
        </p:nvCxnSpPr>
        <p:spPr>
          <a:xfrm>
            <a:off x="2371090" y="3501390"/>
            <a:ext cx="1138555" cy="1917700"/>
          </a:xfrm>
          <a:prstGeom prst="bentConnector3">
            <a:avLst>
              <a:gd name="adj1" fmla="val 50028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5384165" y="1997710"/>
            <a:ext cx="2462530" cy="36830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简单单板</a:t>
            </a:r>
            <a:r>
              <a:rPr lang="zh-CN" altLang="en-US"/>
              <a:t>测试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5384165" y="2556510"/>
            <a:ext cx="2448560" cy="36830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复杂单板</a:t>
            </a:r>
            <a:r>
              <a:rPr lang="zh-CN" altLang="en-US"/>
              <a:t>测试</a:t>
            </a:r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7846695" y="1964690"/>
            <a:ext cx="4244975" cy="46037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测试样例</a:t>
            </a:r>
            <a:r>
              <a:rPr lang="en-US" altLang="zh-CN" sz="1200"/>
              <a:t>1</a:t>
            </a:r>
            <a:r>
              <a:rPr lang="zh-CN" altLang="en-US" sz="1200"/>
              <a:t>：节点全部为单板设备，且不同泳道之间单板设备无冲突</a:t>
            </a:r>
            <a:endParaRPr lang="zh-CN" altLang="en-US" sz="1200"/>
          </a:p>
        </p:txBody>
      </p:sp>
      <p:cxnSp>
        <p:nvCxnSpPr>
          <p:cNvPr id="18" name="肘形连接符 17"/>
          <p:cNvCxnSpPr>
            <a:stCxn id="6" idx="3"/>
            <a:endCxn id="15" idx="1"/>
          </p:cNvCxnSpPr>
          <p:nvPr>
            <p:custDataLst>
              <p:tags r:id="rId8"/>
            </p:custDataLst>
          </p:nvPr>
        </p:nvCxnSpPr>
        <p:spPr>
          <a:xfrm flipV="1">
            <a:off x="4740275" y="2181860"/>
            <a:ext cx="643890" cy="374650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6" idx="3"/>
            <a:endCxn id="16" idx="1"/>
          </p:cNvCxnSpPr>
          <p:nvPr>
            <p:custDataLst>
              <p:tags r:id="rId9"/>
            </p:custDataLst>
          </p:nvPr>
        </p:nvCxnSpPr>
        <p:spPr>
          <a:xfrm>
            <a:off x="4740275" y="2556510"/>
            <a:ext cx="643890" cy="184150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>
            <p:custDataLst>
              <p:tags r:id="rId10"/>
            </p:custDataLst>
          </p:nvPr>
        </p:nvSpPr>
        <p:spPr>
          <a:xfrm>
            <a:off x="5384165" y="3115310"/>
            <a:ext cx="2462530" cy="36830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简单设备池单板</a:t>
            </a:r>
            <a:r>
              <a:rPr lang="zh-CN" altLang="en-US"/>
              <a:t>测试</a:t>
            </a:r>
            <a:endParaRPr lang="zh-CN" altLang="en-US"/>
          </a:p>
        </p:txBody>
      </p:sp>
      <p:sp>
        <p:nvSpPr>
          <p:cNvPr id="21" name="文本框 20"/>
          <p:cNvSpPr txBox="1"/>
          <p:nvPr>
            <p:custDataLst>
              <p:tags r:id="rId11"/>
            </p:custDataLst>
          </p:nvPr>
        </p:nvSpPr>
        <p:spPr>
          <a:xfrm>
            <a:off x="7830185" y="2540000"/>
            <a:ext cx="4158615" cy="46037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测试样例</a:t>
            </a:r>
            <a:r>
              <a:rPr lang="en-US" altLang="zh-CN" sz="1200"/>
              <a:t>2</a:t>
            </a:r>
            <a:r>
              <a:rPr lang="zh-CN" altLang="en-US" sz="1200"/>
              <a:t>：节点全部为单板设备，不同泳道之间单板设备存在</a:t>
            </a:r>
            <a:r>
              <a:rPr lang="zh-CN" altLang="en-US" sz="1200"/>
              <a:t>占用冲突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12"/>
            </p:custDataLst>
          </p:nvPr>
        </p:nvSpPr>
        <p:spPr>
          <a:xfrm>
            <a:off x="7846695" y="3107055"/>
            <a:ext cx="4139565" cy="46037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测试样例</a:t>
            </a:r>
            <a:r>
              <a:rPr lang="en-US" altLang="zh-CN" sz="1200"/>
              <a:t>3</a:t>
            </a:r>
            <a:r>
              <a:rPr lang="zh-CN" altLang="en-US" sz="1200"/>
              <a:t>：节点上存在设备池类型，所有资源设备</a:t>
            </a:r>
            <a:r>
              <a:rPr lang="zh-CN" altLang="en-US" sz="1200"/>
              <a:t>为单板设备，泳道之间</a:t>
            </a:r>
            <a:r>
              <a:rPr lang="zh-CN" altLang="en-US" sz="1200"/>
              <a:t>不存在</a:t>
            </a:r>
            <a:r>
              <a:rPr lang="zh-CN" altLang="en-US" sz="1200"/>
              <a:t>占用冲突</a:t>
            </a:r>
            <a:endParaRPr lang="zh-CN" altLang="en-US" sz="1200"/>
          </a:p>
        </p:txBody>
      </p:sp>
      <p:sp>
        <p:nvSpPr>
          <p:cNvPr id="23" name="文本框 22"/>
          <p:cNvSpPr txBox="1"/>
          <p:nvPr>
            <p:custDataLst>
              <p:tags r:id="rId13"/>
            </p:custDataLst>
          </p:nvPr>
        </p:nvSpPr>
        <p:spPr>
          <a:xfrm>
            <a:off x="5384165" y="3674110"/>
            <a:ext cx="2462530" cy="36830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复杂设备池单板</a:t>
            </a:r>
            <a:r>
              <a:rPr lang="zh-CN" altLang="en-US"/>
              <a:t>测试</a:t>
            </a:r>
            <a:endParaRPr lang="zh-CN" altLang="en-US"/>
          </a:p>
        </p:txBody>
      </p:sp>
      <p:cxnSp>
        <p:nvCxnSpPr>
          <p:cNvPr id="24" name="肘形连接符 23"/>
          <p:cNvCxnSpPr>
            <a:stCxn id="6" idx="3"/>
            <a:endCxn id="20" idx="1"/>
          </p:cNvCxnSpPr>
          <p:nvPr>
            <p:custDataLst>
              <p:tags r:id="rId14"/>
            </p:custDataLst>
          </p:nvPr>
        </p:nvCxnSpPr>
        <p:spPr>
          <a:xfrm>
            <a:off x="4740275" y="2556510"/>
            <a:ext cx="643890" cy="742950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6" idx="3"/>
            <a:endCxn id="23" idx="1"/>
          </p:cNvCxnSpPr>
          <p:nvPr>
            <p:custDataLst>
              <p:tags r:id="rId15"/>
            </p:custDataLst>
          </p:nvPr>
        </p:nvCxnSpPr>
        <p:spPr>
          <a:xfrm>
            <a:off x="4740275" y="2556510"/>
            <a:ext cx="643890" cy="1301750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>
            <p:custDataLst>
              <p:tags r:id="rId16"/>
            </p:custDataLst>
          </p:nvPr>
        </p:nvSpPr>
        <p:spPr>
          <a:xfrm>
            <a:off x="7853045" y="3672840"/>
            <a:ext cx="4133215" cy="46037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测试样例</a:t>
            </a:r>
            <a:r>
              <a:rPr lang="en-US" altLang="zh-CN" sz="1200"/>
              <a:t>4</a:t>
            </a:r>
            <a:r>
              <a:rPr lang="zh-CN" altLang="en-US" sz="1200"/>
              <a:t>：节点上存在设备池类型，所有资源设备</a:t>
            </a:r>
            <a:r>
              <a:rPr lang="zh-CN" altLang="en-US" sz="1200"/>
              <a:t>为单板设备，泳道之间</a:t>
            </a:r>
            <a:r>
              <a:rPr lang="zh-CN" altLang="en-US" sz="1200"/>
              <a:t>存在</a:t>
            </a:r>
            <a:r>
              <a:rPr lang="zh-CN" altLang="en-US" sz="1200"/>
              <a:t>占用冲突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7"/>
            </p:custDataLst>
          </p:nvPr>
        </p:nvSpPr>
        <p:spPr>
          <a:xfrm>
            <a:off x="5370195" y="4234815"/>
            <a:ext cx="2462530" cy="36830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单板</a:t>
            </a:r>
            <a:r>
              <a:rPr lang="zh-CN" altLang="en-US"/>
              <a:t>死锁测试</a:t>
            </a:r>
            <a:endParaRPr lang="zh-CN" altLang="en-US"/>
          </a:p>
        </p:txBody>
      </p:sp>
      <p:cxnSp>
        <p:nvCxnSpPr>
          <p:cNvPr id="28" name="肘形连接符 27"/>
          <p:cNvCxnSpPr>
            <a:stCxn id="6" idx="3"/>
            <a:endCxn id="27" idx="1"/>
          </p:cNvCxnSpPr>
          <p:nvPr>
            <p:custDataLst>
              <p:tags r:id="rId18"/>
            </p:custDataLst>
          </p:nvPr>
        </p:nvCxnSpPr>
        <p:spPr>
          <a:xfrm>
            <a:off x="4740275" y="2556510"/>
            <a:ext cx="629920" cy="1862455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>
            <p:custDataLst>
              <p:tags r:id="rId19"/>
            </p:custDataLst>
          </p:nvPr>
        </p:nvSpPr>
        <p:spPr>
          <a:xfrm>
            <a:off x="7830185" y="4197350"/>
            <a:ext cx="4156075" cy="46037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测试样例</a:t>
            </a:r>
            <a:r>
              <a:rPr lang="en-US" altLang="zh-CN" sz="1200"/>
              <a:t>5</a:t>
            </a:r>
            <a:r>
              <a:rPr lang="zh-CN" altLang="en-US" sz="1200"/>
              <a:t>：节点均为单板设备，同一设备在同一泳道多次使用，验证死锁能否</a:t>
            </a:r>
            <a:r>
              <a:rPr lang="zh-CN" altLang="en-US" sz="1200"/>
              <a:t>正确解除。</a:t>
            </a:r>
            <a:endParaRPr lang="zh-CN" altLang="en-US" sz="1200"/>
          </a:p>
        </p:txBody>
      </p:sp>
      <p:sp>
        <p:nvSpPr>
          <p:cNvPr id="30" name="文本框 29"/>
          <p:cNvSpPr txBox="1"/>
          <p:nvPr/>
        </p:nvSpPr>
        <p:spPr>
          <a:xfrm>
            <a:off x="2960370" y="3501390"/>
            <a:ext cx="1474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依照泳道中节点类型分为两类</a:t>
            </a:r>
            <a:endParaRPr lang="zh-CN" altLang="en-US" sz="1400"/>
          </a:p>
        </p:txBody>
      </p:sp>
      <p:sp>
        <p:nvSpPr>
          <p:cNvPr id="31" name="文本框 30"/>
          <p:cNvSpPr txBox="1"/>
          <p:nvPr>
            <p:custDataLst>
              <p:tags r:id="rId20"/>
            </p:custDataLst>
          </p:nvPr>
        </p:nvSpPr>
        <p:spPr>
          <a:xfrm>
            <a:off x="5384165" y="4892675"/>
            <a:ext cx="2462530" cy="36830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简单多板测试</a:t>
            </a:r>
            <a:endParaRPr lang="zh-CN" altLang="en-US"/>
          </a:p>
        </p:txBody>
      </p:sp>
      <p:sp>
        <p:nvSpPr>
          <p:cNvPr id="32" name="文本框 31"/>
          <p:cNvSpPr txBox="1"/>
          <p:nvPr>
            <p:custDataLst>
              <p:tags r:id="rId21"/>
            </p:custDataLst>
          </p:nvPr>
        </p:nvSpPr>
        <p:spPr>
          <a:xfrm>
            <a:off x="5367655" y="5428615"/>
            <a:ext cx="2462530" cy="36830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多板</a:t>
            </a:r>
            <a:r>
              <a:rPr lang="zh-CN" altLang="en-US"/>
              <a:t>设备池测试</a:t>
            </a:r>
            <a:endParaRPr lang="zh-CN" altLang="en-US"/>
          </a:p>
        </p:txBody>
      </p:sp>
      <p:sp>
        <p:nvSpPr>
          <p:cNvPr id="33" name="文本框 32"/>
          <p:cNvSpPr txBox="1"/>
          <p:nvPr>
            <p:custDataLst>
              <p:tags r:id="rId22"/>
            </p:custDataLst>
          </p:nvPr>
        </p:nvSpPr>
        <p:spPr>
          <a:xfrm>
            <a:off x="5367655" y="5964555"/>
            <a:ext cx="2462530" cy="36830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复杂多板</a:t>
            </a:r>
            <a:r>
              <a:rPr lang="zh-CN" altLang="en-US"/>
              <a:t>测试</a:t>
            </a:r>
            <a:endParaRPr lang="zh-CN" altLang="en-US"/>
          </a:p>
        </p:txBody>
      </p:sp>
      <p:cxnSp>
        <p:nvCxnSpPr>
          <p:cNvPr id="34" name="肘形连接符 33"/>
          <p:cNvCxnSpPr>
            <a:stCxn id="10" idx="3"/>
            <a:endCxn id="31" idx="1"/>
          </p:cNvCxnSpPr>
          <p:nvPr>
            <p:custDataLst>
              <p:tags r:id="rId23"/>
            </p:custDataLst>
          </p:nvPr>
        </p:nvCxnSpPr>
        <p:spPr>
          <a:xfrm flipV="1">
            <a:off x="4740275" y="5076825"/>
            <a:ext cx="643890" cy="342265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endCxn id="32" idx="1"/>
          </p:cNvCxnSpPr>
          <p:nvPr>
            <p:custDataLst>
              <p:tags r:id="rId24"/>
            </p:custDataLst>
          </p:nvPr>
        </p:nvCxnSpPr>
        <p:spPr>
          <a:xfrm>
            <a:off x="4756785" y="5419725"/>
            <a:ext cx="610870" cy="193040"/>
          </a:xfrm>
          <a:prstGeom prst="bentConnector3">
            <a:avLst>
              <a:gd name="adj1" fmla="val 50104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10" idx="3"/>
            <a:endCxn id="33" idx="1"/>
          </p:cNvCxnSpPr>
          <p:nvPr>
            <p:custDataLst>
              <p:tags r:id="rId25"/>
            </p:custDataLst>
          </p:nvPr>
        </p:nvCxnSpPr>
        <p:spPr>
          <a:xfrm>
            <a:off x="4740275" y="5419090"/>
            <a:ext cx="627380" cy="729615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>
            <p:custDataLst>
              <p:tags r:id="rId26"/>
            </p:custDataLst>
          </p:nvPr>
        </p:nvSpPr>
        <p:spPr>
          <a:xfrm>
            <a:off x="7846695" y="4812665"/>
            <a:ext cx="4139565" cy="46037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测试样例</a:t>
            </a:r>
            <a:r>
              <a:rPr lang="en-US" altLang="zh-CN" sz="1200"/>
              <a:t>6</a:t>
            </a:r>
            <a:r>
              <a:rPr lang="zh-CN" altLang="en-US" sz="1200"/>
              <a:t>：节点为单板、多板设备（液体工作站）</a:t>
            </a:r>
            <a:r>
              <a:rPr lang="zh-CN" altLang="en-US" sz="1200"/>
              <a:t>在简单情况下</a:t>
            </a:r>
            <a:r>
              <a:rPr lang="zh-CN" altLang="en-US" sz="1200"/>
              <a:t>进行测试</a:t>
            </a:r>
            <a:endParaRPr lang="zh-CN" altLang="en-US" sz="1200"/>
          </a:p>
        </p:txBody>
      </p:sp>
      <p:sp>
        <p:nvSpPr>
          <p:cNvPr id="38" name="文本框 37"/>
          <p:cNvSpPr txBox="1"/>
          <p:nvPr>
            <p:custDataLst>
              <p:tags r:id="rId27"/>
            </p:custDataLst>
          </p:nvPr>
        </p:nvSpPr>
        <p:spPr>
          <a:xfrm>
            <a:off x="7830185" y="5371465"/>
            <a:ext cx="4161155" cy="46037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测试样例</a:t>
            </a:r>
            <a:r>
              <a:rPr lang="en-US" altLang="zh-CN" sz="1200"/>
              <a:t>7</a:t>
            </a:r>
            <a:r>
              <a:rPr lang="zh-CN" altLang="en-US" sz="1200"/>
              <a:t>：节点为单板、多板设备池（含多个多板设备）测试多板设备与设备池结合</a:t>
            </a:r>
            <a:r>
              <a:rPr lang="zh-CN" altLang="en-US" sz="1200"/>
              <a:t>样例</a:t>
            </a:r>
            <a:endParaRPr lang="zh-CN" altLang="en-US" sz="1200"/>
          </a:p>
        </p:txBody>
      </p:sp>
      <p:sp>
        <p:nvSpPr>
          <p:cNvPr id="39" name="文本框 38"/>
          <p:cNvSpPr txBox="1"/>
          <p:nvPr>
            <p:custDataLst>
              <p:tags r:id="rId28"/>
            </p:custDataLst>
          </p:nvPr>
        </p:nvSpPr>
        <p:spPr>
          <a:xfrm>
            <a:off x="7853045" y="5854700"/>
            <a:ext cx="4139565" cy="82994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测试样例</a:t>
            </a:r>
            <a:r>
              <a:rPr lang="en-US" altLang="zh-CN" sz="1200"/>
              <a:t>8</a:t>
            </a:r>
            <a:r>
              <a:rPr lang="zh-CN" altLang="en-US" sz="1200"/>
              <a:t>：节点为单板、多板设备池、多个泳道对多板设备存在占用</a:t>
            </a:r>
            <a:r>
              <a:rPr lang="zh-CN" altLang="en-US" sz="1200"/>
              <a:t>冲突</a:t>
            </a:r>
            <a:endParaRPr lang="zh-CN" altLang="en-US" sz="1200"/>
          </a:p>
          <a:p>
            <a:pPr algn="ctr"/>
            <a:r>
              <a:rPr lang="zh-CN" altLang="en-US" sz="1200">
                <a:sym typeface="+mn-ea"/>
              </a:rPr>
              <a:t>测试样例</a:t>
            </a:r>
            <a:r>
              <a:rPr lang="en-US" altLang="zh-CN" sz="1200">
                <a:sym typeface="+mn-ea"/>
              </a:rPr>
              <a:t>9</a:t>
            </a:r>
            <a:r>
              <a:rPr lang="zh-CN" altLang="en-US" sz="1200">
                <a:sym typeface="+mn-ea"/>
              </a:rPr>
              <a:t>：节点为单板、多板设备池、多个泳道对多板设备存在占用冲突、单个泳道对多板设备存在冲突</a:t>
            </a:r>
            <a:endParaRPr lang="zh-CN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调度算法项目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进展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测试样例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1-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测试结果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2551" t="8022" r="143" b="9955"/>
          <a:stretch>
            <a:fillRect/>
          </a:stretch>
        </p:blipFill>
        <p:spPr>
          <a:xfrm>
            <a:off x="629285" y="1777365"/>
            <a:ext cx="1815465" cy="465137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613025" y="1905000"/>
            <a:ext cx="2331085" cy="82994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 sz="1600"/>
              <a:t>测试样例</a:t>
            </a:r>
            <a:r>
              <a:rPr lang="en-US" altLang="zh-CN" sz="1600"/>
              <a:t>1</a:t>
            </a:r>
            <a:r>
              <a:rPr lang="zh-CN" altLang="en-US" sz="1600"/>
              <a:t>：节点全部为单板设备，泳道之间单板设备无冲突</a:t>
            </a:r>
            <a:endParaRPr lang="zh-CN" altLang="en-US" sz="1600"/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613025" y="3636645"/>
            <a:ext cx="2592705" cy="922020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在节点均为单板设备下进行测试，其中分别对</a:t>
            </a:r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en-US" altLang="zh-CN"/>
              <a:t>10</a:t>
            </a:r>
            <a:r>
              <a:rPr lang="zh-CN" altLang="en-US"/>
              <a:t>、</a:t>
            </a:r>
            <a:r>
              <a:rPr lang="en-US" altLang="zh-CN"/>
              <a:t>20</a:t>
            </a:r>
            <a:r>
              <a:rPr lang="zh-CN" altLang="en-US"/>
              <a:t>块板进行测试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243955" y="1581785"/>
            <a:ext cx="456311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· </a:t>
            </a:r>
            <a:r>
              <a:rPr lang="zh-CN" altLang="en-US" b="1"/>
              <a:t>任务优先级模块计算正确</a:t>
            </a:r>
            <a:endParaRPr lang="zh-CN" altLang="en-US" b="1"/>
          </a:p>
          <a:p>
            <a:endParaRPr lang="zh-CN" altLang="en-US" b="1"/>
          </a:p>
          <a:p>
            <a:r>
              <a:rPr lang="en-US" altLang="zh-CN" b="1"/>
              <a:t>· </a:t>
            </a:r>
            <a:r>
              <a:rPr lang="zh-CN" altLang="en-US" b="1"/>
              <a:t>任务资源分配顺序计算正确</a:t>
            </a:r>
            <a:endParaRPr lang="zh-CN" altLang="en-US" b="1"/>
          </a:p>
          <a:p>
            <a:endParaRPr lang="zh-CN" altLang="en-US" b="1"/>
          </a:p>
          <a:p>
            <a:r>
              <a:rPr lang="en-US" altLang="zh-CN" b="1"/>
              <a:t>· </a:t>
            </a:r>
            <a:r>
              <a:rPr lang="zh-CN" altLang="en-US" b="1"/>
              <a:t>甘特图生成部分存在问题</a:t>
            </a:r>
            <a:endParaRPr lang="zh-CN" altLang="en-US" b="1"/>
          </a:p>
          <a:p>
            <a:endParaRPr lang="zh-CN" altLang="en-US" b="1"/>
          </a:p>
          <a:p>
            <a:r>
              <a:rPr lang="en-US" altLang="zh-CN" b="1"/>
              <a:t>100</a:t>
            </a:r>
            <a:r>
              <a:rPr lang="zh-CN" altLang="en-US" b="1"/>
              <a:t>个板的计算时间：1358</a:t>
            </a:r>
            <a:r>
              <a:rPr lang="en-US" altLang="zh-CN" b="1"/>
              <a:t>s</a:t>
            </a:r>
            <a:endParaRPr lang="zh-CN" altLang="en-US" b="1"/>
          </a:p>
          <a:p>
            <a:r>
              <a:rPr lang="en-US" altLang="zh-CN" b="1"/>
              <a:t>50</a:t>
            </a:r>
            <a:r>
              <a:rPr lang="zh-CN" altLang="en-US" b="1"/>
              <a:t>个板计算时间： </a:t>
            </a:r>
            <a:r>
              <a:rPr lang="en-US" altLang="zh-CN" b="1"/>
              <a:t>  </a:t>
            </a:r>
            <a:r>
              <a:rPr lang="zh-CN" altLang="en-US" b="1"/>
              <a:t>177.19</a:t>
            </a:r>
            <a:r>
              <a:rPr lang="en-US" altLang="zh-CN" b="1"/>
              <a:t>s</a:t>
            </a:r>
            <a:endParaRPr lang="zh-CN" altLang="en-US" b="1"/>
          </a:p>
          <a:p>
            <a:r>
              <a:rPr lang="en-US" altLang="zh-CN" b="1"/>
              <a:t>30</a:t>
            </a:r>
            <a:r>
              <a:rPr lang="zh-CN" altLang="en-US" b="1"/>
              <a:t>个板子计算时间：36.4</a:t>
            </a:r>
            <a:r>
              <a:rPr lang="en-US" altLang="zh-CN" b="1"/>
              <a:t>s</a:t>
            </a:r>
            <a:endParaRPr lang="zh-CN" altLang="en-US" b="1"/>
          </a:p>
          <a:p>
            <a:r>
              <a:rPr lang="en-US" altLang="zh-CN" b="1"/>
              <a:t>20</a:t>
            </a:r>
            <a:r>
              <a:rPr lang="zh-CN" altLang="en-US" b="1"/>
              <a:t>个板子计算时间：</a:t>
            </a:r>
            <a:r>
              <a:rPr lang="en-US" altLang="zh-CN" b="1"/>
              <a:t>10.83s</a:t>
            </a:r>
            <a:endParaRPr lang="en-US" altLang="zh-CN" b="1"/>
          </a:p>
          <a:p>
            <a:r>
              <a:rPr lang="en-US" altLang="zh-CN" b="1"/>
              <a:t>10</a:t>
            </a:r>
            <a:r>
              <a:rPr lang="zh-CN" altLang="en-US" b="1"/>
              <a:t>个板子计算时间：</a:t>
            </a:r>
            <a:r>
              <a:rPr lang="en-US" altLang="zh-CN" b="1"/>
              <a:t>2.16s</a:t>
            </a:r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  <a:p>
            <a:r>
              <a:rPr lang="zh-CN" altLang="en-US" b="1"/>
              <a:t>指数级别的递增肯定是不行的，后期一定需要控制任务图</a:t>
            </a:r>
            <a:r>
              <a:rPr lang="zh-CN" altLang="en-US" b="1"/>
              <a:t>规模。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调度算法目标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核酸检测流程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为例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3395" y="1833245"/>
            <a:ext cx="3970655" cy="3413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右图是核酸检测用到的</a:t>
            </a:r>
            <a:endParaRPr lang="zh-CN" altLang="en-US" sz="2400"/>
          </a:p>
          <a:p>
            <a:r>
              <a:rPr lang="zh-CN" altLang="en-US" sz="2400"/>
              <a:t>所有设备，即</a:t>
            </a:r>
            <a:r>
              <a:rPr lang="zh-CN" altLang="en-US" sz="2400"/>
              <a:t>设备池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板子（即</a:t>
            </a:r>
            <a:r>
              <a:rPr lang="zh-CN" altLang="en-US" sz="2400"/>
              <a:t>工件）存放在存储设备</a:t>
            </a:r>
            <a:r>
              <a:rPr lang="zh-CN" altLang="en-US" sz="2400"/>
              <a:t>中，每个板子有自己的</a:t>
            </a:r>
            <a:r>
              <a:rPr lang="zh-CN" altLang="en-US" sz="2400"/>
              <a:t>工艺序列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3885" y="1215390"/>
            <a:ext cx="7640955" cy="4259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调度算法目标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实际案例：核酸检测流程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-1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6765" y="2447290"/>
            <a:ext cx="4030980" cy="29489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29755" y="556260"/>
            <a:ext cx="4896485" cy="1891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设备池</a:t>
            </a:r>
            <a:r>
              <a:rPr lang="zh-CN" altLang="en-US"/>
              <a:t>：图中共有</a:t>
            </a:r>
            <a:r>
              <a:rPr lang="en-US" altLang="zh-CN"/>
              <a:t>5</a:t>
            </a:r>
            <a:r>
              <a:rPr lang="zh-CN" altLang="en-US"/>
              <a:t>种类型设备，分别</a:t>
            </a:r>
            <a:r>
              <a:rPr lang="zh-CN" altLang="en-US"/>
              <a:t>为</a:t>
            </a:r>
            <a:endParaRPr lang="zh-CN" altLang="en-US"/>
          </a:p>
          <a:p>
            <a:r>
              <a:rPr lang="en-US" altLang="zh-CN"/>
              <a:t>· Hotel</a:t>
            </a:r>
            <a:r>
              <a:rPr lang="zh-CN" altLang="en-US"/>
              <a:t>：存放</a:t>
            </a:r>
            <a:r>
              <a:rPr lang="en-US" altLang="zh-CN"/>
              <a:t>96</a:t>
            </a:r>
            <a:r>
              <a:rPr lang="zh-CN" altLang="en-US"/>
              <a:t>孔板的</a:t>
            </a:r>
            <a:r>
              <a:rPr lang="zh-CN" altLang="en-US"/>
              <a:t>冰箱</a:t>
            </a:r>
            <a:endParaRPr lang="zh-CN" altLang="en-US"/>
          </a:p>
          <a:p>
            <a:r>
              <a:rPr lang="en-US" altLang="zh-CN"/>
              <a:t>· Hotel2</a:t>
            </a:r>
            <a:r>
              <a:rPr lang="zh-CN" altLang="en-US"/>
              <a:t>：存放</a:t>
            </a:r>
            <a:r>
              <a:rPr lang="en-US" altLang="zh-CN"/>
              <a:t>mix1</a:t>
            </a:r>
            <a:r>
              <a:rPr lang="zh-CN" altLang="en-US"/>
              <a:t>、</a:t>
            </a:r>
            <a:r>
              <a:rPr lang="en-US" altLang="zh-CN"/>
              <a:t>mix2</a:t>
            </a:r>
            <a:r>
              <a:rPr lang="zh-CN" altLang="en-US"/>
              <a:t>、</a:t>
            </a:r>
            <a:r>
              <a:rPr lang="en-US" altLang="zh-CN"/>
              <a:t>mix3</a:t>
            </a:r>
            <a:r>
              <a:rPr lang="zh-CN" altLang="en-US"/>
              <a:t>板的</a:t>
            </a:r>
            <a:r>
              <a:rPr lang="zh-CN" altLang="en-US"/>
              <a:t>冰箱</a:t>
            </a:r>
            <a:endParaRPr lang="zh-CN" altLang="en-US"/>
          </a:p>
          <a:p>
            <a:r>
              <a:rPr lang="en-US" altLang="zh-CN"/>
              <a:t>· </a:t>
            </a:r>
            <a:r>
              <a:rPr lang="zh-CN" altLang="en-US"/>
              <a:t>机械臂：用于样品板在设备间的</a:t>
            </a:r>
            <a:r>
              <a:rPr lang="zh-CN" altLang="en-US"/>
              <a:t>转移</a:t>
            </a:r>
            <a:endParaRPr lang="zh-CN" altLang="en-US"/>
          </a:p>
          <a:p>
            <a:r>
              <a:rPr lang="en-US" altLang="zh-CN"/>
              <a:t>· </a:t>
            </a:r>
            <a:r>
              <a:rPr lang="zh-CN" altLang="en-US"/>
              <a:t>液体工作站：用于</a:t>
            </a:r>
            <a:r>
              <a:rPr lang="en-US" altLang="zh-CN"/>
              <a:t>96</a:t>
            </a:r>
            <a:r>
              <a:rPr lang="zh-CN" altLang="en-US"/>
              <a:t>板、</a:t>
            </a:r>
            <a:r>
              <a:rPr lang="en-US" altLang="zh-CN"/>
              <a:t>mix1-3</a:t>
            </a:r>
            <a:r>
              <a:rPr lang="zh-CN" altLang="en-US"/>
              <a:t>板混合</a:t>
            </a:r>
            <a:r>
              <a:rPr lang="zh-CN" altLang="en-US"/>
              <a:t>操作</a:t>
            </a:r>
            <a:endParaRPr lang="zh-CN" altLang="en-US"/>
          </a:p>
          <a:p>
            <a:r>
              <a:rPr lang="en-US" altLang="zh-CN"/>
              <a:t>· Trash </a:t>
            </a:r>
            <a:r>
              <a:rPr lang="zh-CN" altLang="en-US"/>
              <a:t>：垃圾回收，</a:t>
            </a:r>
            <a:r>
              <a:rPr lang="zh-CN" altLang="en-US"/>
              <a:t>一种存储设备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7115" y="1623695"/>
            <a:ext cx="5805805" cy="4852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86600" y="1623695"/>
            <a:ext cx="5105400" cy="4267200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调度算法目标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以核酸检测流程案例为例介绍调度算法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目标问题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2275" y="1955165"/>
            <a:ext cx="6680835" cy="1229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工件池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：右图生产系统中有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4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种类型工件，分别为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96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孔板、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mix1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板、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mix2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板、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mix3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板，每种类型的工件有若干个。工件池中工件需完成给定的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工艺序列。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422275" y="3738245"/>
            <a:ext cx="6680835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工艺序列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：右图生产系统中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4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种类型工件，其工艺序列分别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4475" y="4734560"/>
            <a:ext cx="1026160" cy="4775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96</a:t>
            </a:r>
            <a:r>
              <a:rPr lang="zh-CN" altLang="en-US"/>
              <a:t>孔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1583690" y="4734560"/>
            <a:ext cx="1716405" cy="4775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1. </a:t>
            </a:r>
            <a:r>
              <a:rPr lang="zh-CN" altLang="en-US"/>
              <a:t>冰箱</a:t>
            </a:r>
            <a:r>
              <a:rPr lang="zh-CN" altLang="en-US"/>
              <a:t>取出</a:t>
            </a:r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3441065" y="4734560"/>
            <a:ext cx="2020570" cy="4775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5. </a:t>
            </a:r>
            <a:r>
              <a:rPr lang="zh-CN" altLang="en-US"/>
              <a:t>液体工作站</a:t>
            </a:r>
            <a:r>
              <a:rPr lang="zh-CN" altLang="en-US"/>
              <a:t>加工</a:t>
            </a:r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5602605" y="4734560"/>
            <a:ext cx="1391285" cy="4775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6.</a:t>
            </a:r>
            <a:r>
              <a:rPr lang="zh-CN" altLang="en-US"/>
              <a:t>放入</a:t>
            </a:r>
            <a:r>
              <a:rPr lang="zh-CN" altLang="en-US"/>
              <a:t>冰箱</a:t>
            </a:r>
            <a:endParaRPr lang="zh-CN" altLang="en-US"/>
          </a:p>
        </p:txBody>
      </p:sp>
      <p:cxnSp>
        <p:nvCxnSpPr>
          <p:cNvPr id="15" name="直接箭头连接符 14"/>
          <p:cNvCxnSpPr>
            <a:stCxn id="12" idx="3"/>
            <a:endCxn id="13" idx="1"/>
          </p:cNvCxnSpPr>
          <p:nvPr/>
        </p:nvCxnSpPr>
        <p:spPr>
          <a:xfrm>
            <a:off x="3300095" y="4973320"/>
            <a:ext cx="1409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3" idx="3"/>
            <a:endCxn id="14" idx="1"/>
          </p:cNvCxnSpPr>
          <p:nvPr>
            <p:custDataLst>
              <p:tags r:id="rId7"/>
            </p:custDataLst>
          </p:nvPr>
        </p:nvCxnSpPr>
        <p:spPr>
          <a:xfrm>
            <a:off x="5461635" y="4973320"/>
            <a:ext cx="1409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236855" y="5547995"/>
            <a:ext cx="1026160" cy="4775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mix1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1583690" y="5547995"/>
            <a:ext cx="1716405" cy="4775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2. </a:t>
            </a:r>
            <a:r>
              <a:rPr lang="zh-CN" altLang="en-US"/>
              <a:t>冰箱</a:t>
            </a:r>
            <a:r>
              <a:rPr lang="zh-CN" altLang="en-US"/>
              <a:t>取出</a:t>
            </a:r>
            <a:endParaRPr lang="zh-CN" altLang="en-US"/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3441065" y="5547995"/>
            <a:ext cx="2020570" cy="4775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5. </a:t>
            </a:r>
            <a:r>
              <a:rPr lang="zh-CN" altLang="en-US"/>
              <a:t>液体工作站</a:t>
            </a:r>
            <a:r>
              <a:rPr lang="zh-CN" altLang="en-US"/>
              <a:t>加工</a:t>
            </a:r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>
            <a:off x="5602605" y="5547995"/>
            <a:ext cx="1391285" cy="4775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7.</a:t>
            </a:r>
            <a:r>
              <a:rPr lang="zh-CN" altLang="en-US"/>
              <a:t>放入</a:t>
            </a:r>
            <a:r>
              <a:rPr lang="en-US" altLang="zh-CN"/>
              <a:t>Trash</a:t>
            </a:r>
            <a:endParaRPr lang="en-US" altLang="zh-CN"/>
          </a:p>
        </p:txBody>
      </p:sp>
      <p:cxnSp>
        <p:nvCxnSpPr>
          <p:cNvPr id="21" name="直接箭头连接符 20"/>
          <p:cNvCxnSpPr>
            <a:stCxn id="18" idx="3"/>
            <a:endCxn id="19" idx="1"/>
          </p:cNvCxnSpPr>
          <p:nvPr>
            <p:custDataLst>
              <p:tags r:id="rId12"/>
            </p:custDataLst>
          </p:nvPr>
        </p:nvCxnSpPr>
        <p:spPr>
          <a:xfrm>
            <a:off x="3300095" y="5786755"/>
            <a:ext cx="1409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9" idx="3"/>
            <a:endCxn id="20" idx="1"/>
          </p:cNvCxnSpPr>
          <p:nvPr>
            <p:custDataLst>
              <p:tags r:id="rId13"/>
            </p:custDataLst>
          </p:nvPr>
        </p:nvCxnSpPr>
        <p:spPr>
          <a:xfrm>
            <a:off x="5461635" y="5786755"/>
            <a:ext cx="1409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>
            <p:custDataLst>
              <p:tags r:id="rId14"/>
            </p:custDataLst>
          </p:nvPr>
        </p:nvSpPr>
        <p:spPr>
          <a:xfrm>
            <a:off x="244475" y="6213475"/>
            <a:ext cx="1026160" cy="4775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mix2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15"/>
            </p:custDataLst>
          </p:nvPr>
        </p:nvSpPr>
        <p:spPr>
          <a:xfrm>
            <a:off x="1583690" y="6213475"/>
            <a:ext cx="1716405" cy="4775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3. </a:t>
            </a:r>
            <a:r>
              <a:rPr lang="zh-CN" altLang="en-US"/>
              <a:t>冰箱</a:t>
            </a:r>
            <a:r>
              <a:rPr lang="zh-CN" altLang="en-US"/>
              <a:t>取出</a:t>
            </a:r>
            <a:endParaRPr lang="zh-CN" altLang="en-US"/>
          </a:p>
        </p:txBody>
      </p:sp>
      <p:sp>
        <p:nvSpPr>
          <p:cNvPr id="25" name="矩形 24"/>
          <p:cNvSpPr/>
          <p:nvPr>
            <p:custDataLst>
              <p:tags r:id="rId16"/>
            </p:custDataLst>
          </p:nvPr>
        </p:nvSpPr>
        <p:spPr>
          <a:xfrm>
            <a:off x="3441065" y="6213475"/>
            <a:ext cx="2020570" cy="4775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5. </a:t>
            </a:r>
            <a:r>
              <a:rPr lang="zh-CN" altLang="en-US"/>
              <a:t>液体工作站</a:t>
            </a:r>
            <a:r>
              <a:rPr lang="zh-CN" altLang="en-US"/>
              <a:t>加工</a:t>
            </a:r>
            <a:endParaRPr lang="zh-CN" altLang="en-US"/>
          </a:p>
        </p:txBody>
      </p:sp>
      <p:sp>
        <p:nvSpPr>
          <p:cNvPr id="26" name="矩形 25"/>
          <p:cNvSpPr/>
          <p:nvPr>
            <p:custDataLst>
              <p:tags r:id="rId17"/>
            </p:custDataLst>
          </p:nvPr>
        </p:nvSpPr>
        <p:spPr>
          <a:xfrm>
            <a:off x="5602605" y="6213475"/>
            <a:ext cx="1391285" cy="4775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7.</a:t>
            </a:r>
            <a:r>
              <a:rPr lang="zh-CN" altLang="en-US"/>
              <a:t>放入</a:t>
            </a:r>
            <a:r>
              <a:rPr lang="en-US" altLang="zh-CN"/>
              <a:t>Trash</a:t>
            </a:r>
            <a:endParaRPr lang="en-US" altLang="zh-CN"/>
          </a:p>
        </p:txBody>
      </p:sp>
      <p:cxnSp>
        <p:nvCxnSpPr>
          <p:cNvPr id="27" name="直接箭头连接符 26"/>
          <p:cNvCxnSpPr>
            <a:stCxn id="24" idx="3"/>
            <a:endCxn id="25" idx="1"/>
          </p:cNvCxnSpPr>
          <p:nvPr>
            <p:custDataLst>
              <p:tags r:id="rId18"/>
            </p:custDataLst>
          </p:nvPr>
        </p:nvCxnSpPr>
        <p:spPr>
          <a:xfrm>
            <a:off x="3300095" y="6452235"/>
            <a:ext cx="1409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25" idx="3"/>
            <a:endCxn id="26" idx="1"/>
          </p:cNvCxnSpPr>
          <p:nvPr>
            <p:custDataLst>
              <p:tags r:id="rId19"/>
            </p:custDataLst>
          </p:nvPr>
        </p:nvCxnSpPr>
        <p:spPr>
          <a:xfrm>
            <a:off x="5461635" y="6452235"/>
            <a:ext cx="1409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099300" y="1828800"/>
            <a:ext cx="30480" cy="4927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3410585" y="4552950"/>
            <a:ext cx="2099310" cy="23044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难点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1035569" y="1320185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41903" y="1238913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液体工作站类型节点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" y="1728470"/>
            <a:ext cx="4011295" cy="4912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265" y="1649095"/>
            <a:ext cx="6181090" cy="5071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BEAUTIFY_FLAG" val=""/>
  <p:tag name="KSO_WM_UNIT_PLACING_PICTURE_USER_VIEWPORT" val="{&quot;height&quot;:6864,&quot;width&quot;:7716}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UNIT_TABLE_BEAUTIFY" val="smartTable{1fa8c03d-b770-46d9-be72-8861d5a1ff6e}"/>
  <p:tag name="TABLE_ENDDRAG_ORIGIN_RECT" val="296*118"/>
  <p:tag name="TABLE_ENDDRAG_RECT" val="647*350*296*118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UNIT_TABLE_BEAUTIFY" val="smartTable{1fa8c03d-b770-46d9-be72-8861d5a1ff6e}"/>
  <p:tag name="TABLE_ENDDRAG_ORIGIN_RECT" val="258*138"/>
  <p:tag name="TABLE_ENDDRAG_RECT" val="685*96*258*138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  <p:tag name="KSO_WM_UNIT_PLACING_PICTURE_USER_VIEWPORT" val="{&quot;height&quot;:5988,&quot;width&quot;:10596}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UNIT_PLACING_PICTURE_USER_VIEWPORT" val="{&quot;height&quot;:4644,&quot;width&quot;:11472}"/>
</p:tagLst>
</file>

<file path=ppt/tags/tag31.xml><?xml version="1.0" encoding="utf-8"?>
<p:tagLst xmlns:p="http://schemas.openxmlformats.org/presentationml/2006/main">
  <p:tag name="KSO_WM_UNIT_PLACING_PICTURE_USER_VIEWPORT" val="{&quot;height&quot;:4346,&quot;width&quot;:5940}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UNIT_PLACING_PICTURE_USER_VIEWPORT" val="{&quot;height&quot;:4644,&quot;width&quot;:11472}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TABLE_ENDDRAG_ORIGIN_RECT" val="431*36"/>
  <p:tag name="TABLE_ENDDRAG_RECT" val="487*109*431*36"/>
  <p:tag name="KSO_WM_UNIT_TABLE_BEAUTIFY" val="smartTable{156eedc8-5107-4d4a-938b-d7854829d4fe}"/>
</p:tagLst>
</file>

<file path=ppt/tags/tag314.xml><?xml version="1.0" encoding="utf-8"?>
<p:tagLst xmlns:p="http://schemas.openxmlformats.org/presentationml/2006/main">
  <p:tag name="TABLE_ENDDRAG_ORIGIN_RECT" val="443*142"/>
  <p:tag name="TABLE_ENDDRAG_RECT" val="487*33*443*142"/>
  <p:tag name="KSO_WM_UNIT_TABLE_BEAUTIFY" val="smartTable{2a46d3c4-0e77-4ced-a0af-8f50cd59c84a}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PLACING_PICTURE_USER_VIEWPORT" val="{&quot;height&quot;:6426,&quot;width&quot;:8039}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UNIT_PLACING_PICTURE_USER_VIEWPORT" val="{&quot;height&quot;:4644,&quot;width&quot;:11472}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TABLE_ENDDRAG_ORIGIN_RECT" val="443*142"/>
  <p:tag name="TABLE_ENDDRAG_RECT" val="487*33*443*142"/>
  <p:tag name="KSO_WM_UNIT_TABLE_BEAUTIFY" val="smartTable{2a46d3c4-0e77-4ced-a0af-8f50cd59c84a}"/>
</p:tagLst>
</file>

<file path=ppt/tags/tag355.xml><?xml version="1.0" encoding="utf-8"?>
<p:tagLst xmlns:p="http://schemas.openxmlformats.org/presentationml/2006/main">
  <p:tag name="KSO_WM_UNIT_PLACING_PICTURE_USER_VIEWPORT" val="{&quot;height&quot;:4644,&quot;width&quot;:11472}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UNIT_PLACING_PICTURE_USER_VIEWPORT" val="{&quot;height&quot;:9648,&quot;width&quot;:5100}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60.xml><?xml version="1.0" encoding="utf-8"?>
<p:tagLst xmlns:p="http://schemas.openxmlformats.org/presentationml/2006/main">
  <p:tag name="KSO_WM_UNIT_PLACING_PICTURE_USER_VIEWPORT" val="{&quot;height&quot;:4644,&quot;width&quot;:11472}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TABLE_ENDDRAG_ORIGIN_RECT" val="431*36"/>
  <p:tag name="TABLE_ENDDRAG_RECT" val="487*109*431*36"/>
  <p:tag name="KSO_WM_UNIT_TABLE_BEAUTIFY" val="smartTable{156eedc8-5107-4d4a-938b-d7854829d4fe}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70.xml><?xml version="1.0" encoding="utf-8"?>
<p:tagLst xmlns:p="http://schemas.openxmlformats.org/presentationml/2006/main">
  <p:tag name="KSO_WM_UNIT_PLACING_PICTURE_USER_VIEWPORT" val="{&quot;height&quot;:9648,&quot;width&quot;:5100}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UNIT_PLACING_PICTURE_USER_VIEWPORT" val="{&quot;height&quot;:9648,&quot;width&quot;:5100}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  <p:tag name="KSO_WM_UNIT_PLACING_PICTURE_USER_VIEWPORT" val="{&quot;height&quot;:10692,&quot;width&quot;:5976}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COMMONDATA" val="eyJoZGlkIjoiYmU1YTg1NTAxZmY0MDM1OTBlN2EzYTE4ZGZhNjE5MTcifQ=="/>
  <p:tag name="KSO_WPP_MARK_KEY" val="549a81cd-73cd-4008-ae1b-90ebf262a54e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9840</Words>
  <Application>WPS 演示</Application>
  <PresentationFormat>宽屏</PresentationFormat>
  <Paragraphs>1347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7" baseType="lpstr">
      <vt:lpstr>Arial</vt:lpstr>
      <vt:lpstr>宋体</vt:lpstr>
      <vt:lpstr>Wingdings</vt:lpstr>
      <vt:lpstr>微软雅黑</vt:lpstr>
      <vt:lpstr>Calibri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Administrator</cp:lastModifiedBy>
  <cp:revision>664</cp:revision>
  <dcterms:created xsi:type="dcterms:W3CDTF">2022-09-14T14:07:00Z</dcterms:created>
  <dcterms:modified xsi:type="dcterms:W3CDTF">2023-03-13T02:01:12Z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6A103B4A87C1405BB1779110B2A1A71C</vt:lpwstr>
  </property>
  <property fmtid="{D5CDD505-2E9C-101B-9397-08002B2CF9AE}" pid="3" name="KSOProductBuildVer">
    <vt:lpwstr>2052-11.1.0.13703</vt:lpwstr>
  </property>
</Properties>
</file>